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6" r:id="rId3"/>
    <p:sldId id="280" r:id="rId4"/>
    <p:sldId id="281" r:id="rId5"/>
    <p:sldId id="257" r:id="rId6"/>
    <p:sldId id="266" r:id="rId7"/>
    <p:sldId id="267" r:id="rId8"/>
    <p:sldId id="277" r:id="rId9"/>
    <p:sldId id="258" r:id="rId10"/>
    <p:sldId id="259" r:id="rId11"/>
    <p:sldId id="260" r:id="rId12"/>
    <p:sldId id="261" r:id="rId13"/>
    <p:sldId id="262" r:id="rId14"/>
    <p:sldId id="263" r:id="rId15"/>
    <p:sldId id="264" r:id="rId16"/>
    <p:sldId id="265" r:id="rId17"/>
    <p:sldId id="270" r:id="rId18"/>
    <p:sldId id="271" r:id="rId19"/>
    <p:sldId id="269" r:id="rId20"/>
    <p:sldId id="272" r:id="rId21"/>
    <p:sldId id="273" r:id="rId22"/>
    <p:sldId id="282" r:id="rId23"/>
    <p:sldId id="274" r:id="rId24"/>
    <p:sldId id="283" r:id="rId25"/>
    <p:sldId id="275" r:id="rId26"/>
    <p:sldId id="278" r:id="rId27"/>
    <p:sldId id="279" r:id="rId28"/>
    <p:sldId id="284" r:id="rId29"/>
    <p:sldId id="285"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50"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0B52D06-7E63-47A1-9A6E-644A789D4B67}" type="datetimeFigureOut">
              <a:rPr lang="en-US" smtClean="0"/>
              <a:t>9/4/2016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6864DC-8AB3-4246-B40C-9CBEACBC181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B52D06-7E63-47A1-9A6E-644A789D4B67}" type="datetimeFigureOut">
              <a:rPr lang="en-US" smtClean="0"/>
              <a:t>9/4/2016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6864DC-8AB3-4246-B40C-9CBEACBC181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B52D06-7E63-47A1-9A6E-644A789D4B67}" type="datetimeFigureOut">
              <a:rPr lang="en-US" smtClean="0"/>
              <a:t>9/4/2016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6864DC-8AB3-4246-B40C-9CBEACBC181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B52D06-7E63-47A1-9A6E-644A789D4B67}" type="datetimeFigureOut">
              <a:rPr lang="en-US" smtClean="0"/>
              <a:t>9/4/2016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6864DC-8AB3-4246-B40C-9CBEACBC181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B52D06-7E63-47A1-9A6E-644A789D4B67}" type="datetimeFigureOut">
              <a:rPr lang="en-US" smtClean="0"/>
              <a:t>9/4/2016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6864DC-8AB3-4246-B40C-9CBEACBC181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0B52D06-7E63-47A1-9A6E-644A789D4B67}" type="datetimeFigureOut">
              <a:rPr lang="en-US" smtClean="0"/>
              <a:t>9/4/2016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6864DC-8AB3-4246-B40C-9CBEACBC181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0B52D06-7E63-47A1-9A6E-644A789D4B67}" type="datetimeFigureOut">
              <a:rPr lang="en-US" smtClean="0"/>
              <a:t>9/4/2016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6864DC-8AB3-4246-B40C-9CBEACBC181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0B52D06-7E63-47A1-9A6E-644A789D4B67}" type="datetimeFigureOut">
              <a:rPr lang="en-US" smtClean="0"/>
              <a:t>9/4/2016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6864DC-8AB3-4246-B40C-9CBEACBC181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B52D06-7E63-47A1-9A6E-644A789D4B67}" type="datetimeFigureOut">
              <a:rPr lang="en-US" smtClean="0"/>
              <a:t>9/4/2016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6864DC-8AB3-4246-B40C-9CBEACBC181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B52D06-7E63-47A1-9A6E-644A789D4B67}" type="datetimeFigureOut">
              <a:rPr lang="en-US" smtClean="0"/>
              <a:t>9/4/2016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6864DC-8AB3-4246-B40C-9CBEACBC1813}"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20B52D06-7E63-47A1-9A6E-644A789D4B67}" type="datetimeFigureOut">
              <a:rPr lang="en-US" smtClean="0"/>
              <a:t>9/4/2016</a:t>
            </a:fld>
            <a:endParaRPr lang="en-US"/>
          </a:p>
        </p:txBody>
      </p:sp>
      <p:sp>
        <p:nvSpPr>
          <p:cNvPr id="9" name="Slide Number Placeholder 8"/>
          <p:cNvSpPr>
            <a:spLocks noGrp="1"/>
          </p:cNvSpPr>
          <p:nvPr>
            <p:ph type="sldNum" sz="quarter" idx="11"/>
          </p:nvPr>
        </p:nvSpPr>
        <p:spPr/>
        <p:txBody>
          <a:bodyPr/>
          <a:lstStyle/>
          <a:p>
            <a:fld id="{256864DC-8AB3-4246-B40C-9CBEACBC1813}"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256864DC-8AB3-4246-B40C-9CBEACBC1813}"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20B52D06-7E63-47A1-9A6E-644A789D4B67}" type="datetimeFigureOut">
              <a:rPr lang="en-US" smtClean="0"/>
              <a:t>9/4/2016</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Understanding ECO</a:t>
            </a:r>
            <a:endParaRPr lang="en-US" dirty="0"/>
          </a:p>
        </p:txBody>
      </p:sp>
      <p:sp>
        <p:nvSpPr>
          <p:cNvPr id="3" name="Subtitle 2"/>
          <p:cNvSpPr>
            <a:spLocks noGrp="1"/>
          </p:cNvSpPr>
          <p:nvPr>
            <p:ph type="subTitle" idx="1"/>
          </p:nvPr>
        </p:nvSpPr>
        <p:spPr/>
        <p:txBody>
          <a:bodyPr>
            <a:normAutofit lnSpcReduction="10000"/>
          </a:bodyPr>
          <a:lstStyle/>
          <a:p>
            <a:r>
              <a:rPr lang="en-US" sz="3200" dirty="0" smtClean="0"/>
              <a:t>A Covenant Order of </a:t>
            </a:r>
          </a:p>
          <a:p>
            <a:r>
              <a:rPr lang="en-US" sz="3200" dirty="0" smtClean="0"/>
              <a:t>Evangelical Presbyterians </a:t>
            </a:r>
            <a:endParaRPr lang="en-US" sz="3200" dirty="0"/>
          </a:p>
        </p:txBody>
      </p:sp>
    </p:spTree>
    <p:extLst>
      <p:ext uri="{BB962C8B-B14F-4D97-AF65-F5344CB8AC3E}">
        <p14:creationId xmlns:p14="http://schemas.microsoft.com/office/powerpoint/2010/main" val="8335129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ECO’s Core Values</a:t>
            </a:r>
          </a:p>
        </p:txBody>
      </p:sp>
      <p:sp>
        <p:nvSpPr>
          <p:cNvPr id="3" name="Content Placeholder 2"/>
          <p:cNvSpPr>
            <a:spLocks noGrp="1"/>
          </p:cNvSpPr>
          <p:nvPr>
            <p:ph idx="1"/>
          </p:nvPr>
        </p:nvSpPr>
        <p:spPr/>
        <p:txBody>
          <a:bodyPr>
            <a:normAutofit fontScale="92500" lnSpcReduction="20000"/>
          </a:bodyPr>
          <a:lstStyle/>
          <a:p>
            <a:r>
              <a:rPr lang="en-US" sz="3000" b="1" dirty="0"/>
              <a:t>Thoughtful Theology:</a:t>
            </a:r>
            <a:br>
              <a:rPr lang="en-US" sz="3000" b="1" dirty="0"/>
            </a:br>
            <a:r>
              <a:rPr lang="en-US" sz="3000" dirty="0"/>
              <a:t>We believe in </a:t>
            </a:r>
            <a:r>
              <a:rPr lang="en-US" sz="3000" b="1" i="1" dirty="0"/>
              <a:t>theological education, constant learning, and the life of the mind</a:t>
            </a:r>
            <a:r>
              <a:rPr lang="en-US" sz="3000" dirty="0"/>
              <a:t>, and celebrate this as one of the treasures of our Reformed heritage.</a:t>
            </a:r>
          </a:p>
          <a:p>
            <a:r>
              <a:rPr lang="en-US" sz="3000" b="1" dirty="0"/>
              <a:t>Accountable Community:</a:t>
            </a:r>
            <a:br>
              <a:rPr lang="en-US" sz="3000" b="1" dirty="0"/>
            </a:br>
            <a:r>
              <a:rPr lang="en-US" sz="3000" dirty="0" smtClean="0"/>
              <a:t>We </a:t>
            </a:r>
            <a:r>
              <a:rPr lang="en-US" sz="3000" dirty="0"/>
              <a:t>want to </a:t>
            </a:r>
            <a:r>
              <a:rPr lang="en-US" sz="3000" b="1" i="1" dirty="0"/>
              <a:t>connect</a:t>
            </a:r>
            <a:r>
              <a:rPr lang="en-US" sz="3000" dirty="0"/>
              <a:t> leaders to one another in </a:t>
            </a:r>
            <a:r>
              <a:rPr lang="en-US" sz="3000" b="1" i="1" dirty="0"/>
              <a:t>healthy relationships </a:t>
            </a:r>
            <a:r>
              <a:rPr lang="en-US" sz="3000" dirty="0"/>
              <a:t>of accountability, synergy, and care.</a:t>
            </a:r>
          </a:p>
          <a:p>
            <a:r>
              <a:rPr lang="en-US" sz="3000" b="1" dirty="0"/>
              <a:t>Egalitarian Ministry:</a:t>
            </a:r>
            <a:br>
              <a:rPr lang="en-US" sz="3000" b="1" dirty="0"/>
            </a:br>
            <a:r>
              <a:rPr lang="en-US" sz="3000" dirty="0"/>
              <a:t>We believe in </a:t>
            </a:r>
            <a:r>
              <a:rPr lang="en-US" sz="3000" b="1" i="1" dirty="0"/>
              <a:t>unleashing the ministry gifts </a:t>
            </a:r>
            <a:r>
              <a:rPr lang="en-US" sz="3000" dirty="0"/>
              <a:t>of women, men, and every ethnic group.</a:t>
            </a:r>
          </a:p>
          <a:p>
            <a:endParaRPr lang="en-US" dirty="0"/>
          </a:p>
        </p:txBody>
      </p:sp>
    </p:spTree>
    <p:extLst>
      <p:ext uri="{BB962C8B-B14F-4D97-AF65-F5344CB8AC3E}">
        <p14:creationId xmlns:p14="http://schemas.microsoft.com/office/powerpoint/2010/main" val="30078694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ECO’s Core Values</a:t>
            </a:r>
          </a:p>
        </p:txBody>
      </p:sp>
      <p:sp>
        <p:nvSpPr>
          <p:cNvPr id="3" name="Content Placeholder 2"/>
          <p:cNvSpPr>
            <a:spLocks noGrp="1"/>
          </p:cNvSpPr>
          <p:nvPr>
            <p:ph idx="1"/>
          </p:nvPr>
        </p:nvSpPr>
        <p:spPr/>
        <p:txBody>
          <a:bodyPr/>
          <a:lstStyle/>
          <a:p>
            <a:r>
              <a:rPr lang="en-US" sz="2800" b="1" dirty="0"/>
              <a:t>Missional Centrality:</a:t>
            </a:r>
            <a:br>
              <a:rPr lang="en-US" sz="2800" b="1" dirty="0"/>
            </a:br>
            <a:r>
              <a:rPr lang="en-US" sz="2800" dirty="0"/>
              <a:t>We believe in living out the whole of the Great Commission – including </a:t>
            </a:r>
            <a:r>
              <a:rPr lang="en-US" sz="2800" b="1" i="1" dirty="0"/>
              <a:t>evangelism, spiritual formation, compassion, and redemptive justice </a:t>
            </a:r>
            <a:r>
              <a:rPr lang="en-US" sz="2800" dirty="0"/>
              <a:t>– in our communities and around the world.</a:t>
            </a:r>
          </a:p>
          <a:p>
            <a:r>
              <a:rPr lang="en-US" sz="2800" b="1" dirty="0"/>
              <a:t>Center-focused Spirituality:</a:t>
            </a:r>
            <a:br>
              <a:rPr lang="en-US" sz="2800" b="1" dirty="0"/>
            </a:br>
            <a:r>
              <a:rPr lang="en-US" sz="2800" dirty="0"/>
              <a:t>We believe in calling people to the core of what it means to be </a:t>
            </a:r>
            <a:r>
              <a:rPr lang="en-US" sz="2800" b="1" i="1" dirty="0"/>
              <a:t>followers of Jesus </a:t>
            </a:r>
            <a:r>
              <a:rPr lang="en-US" sz="2800" dirty="0"/>
              <a:t>– what “mere Christianity” is and does – and not fixate on the boundaries.</a:t>
            </a:r>
          </a:p>
          <a:p>
            <a:endParaRPr lang="en-US" dirty="0"/>
          </a:p>
        </p:txBody>
      </p:sp>
    </p:spTree>
    <p:extLst>
      <p:ext uri="{BB962C8B-B14F-4D97-AF65-F5344CB8AC3E}">
        <p14:creationId xmlns:p14="http://schemas.microsoft.com/office/powerpoint/2010/main" val="30008038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ECO’s Core Values</a:t>
            </a:r>
          </a:p>
        </p:txBody>
      </p:sp>
      <p:sp>
        <p:nvSpPr>
          <p:cNvPr id="3" name="Content Placeholder 2"/>
          <p:cNvSpPr>
            <a:spLocks noGrp="1"/>
          </p:cNvSpPr>
          <p:nvPr>
            <p:ph idx="1"/>
          </p:nvPr>
        </p:nvSpPr>
        <p:spPr/>
        <p:txBody>
          <a:bodyPr/>
          <a:lstStyle/>
          <a:p>
            <a:r>
              <a:rPr lang="en-US" sz="2800" b="1" dirty="0"/>
              <a:t>Leadership Velocity:</a:t>
            </a:r>
            <a:br>
              <a:rPr lang="en-US" sz="2800" b="1" dirty="0"/>
            </a:br>
            <a:r>
              <a:rPr lang="en-US" sz="2800" dirty="0"/>
              <a:t>We believe identifying and developing </a:t>
            </a:r>
            <a:r>
              <a:rPr lang="en-US" sz="2800" b="1" i="1" dirty="0"/>
              <a:t>gospel-centered leaders </a:t>
            </a:r>
            <a:r>
              <a:rPr lang="en-US" sz="2800" dirty="0"/>
              <a:t>is critical for the church, and a great leadership culture is </a:t>
            </a:r>
            <a:r>
              <a:rPr lang="en-US" sz="2800" b="1" i="1" dirty="0"/>
              <a:t>risk-taking, innovative, and organic.</a:t>
            </a:r>
          </a:p>
          <a:p>
            <a:r>
              <a:rPr lang="en-US" sz="2800" b="1" dirty="0"/>
              <a:t>Kingdom Vitality:</a:t>
            </a:r>
            <a:br>
              <a:rPr lang="en-US" sz="2800" b="1" dirty="0"/>
            </a:br>
            <a:r>
              <a:rPr lang="en-US" sz="2800" dirty="0"/>
              <a:t>We believe congregations should vigorously reproduce new missional communities to </a:t>
            </a:r>
            <a:r>
              <a:rPr lang="en-US" sz="2800" b="1" i="1" dirty="0"/>
              <a:t>expand the Kingdom of God</a:t>
            </a:r>
            <a:r>
              <a:rPr lang="en-US" sz="2800" dirty="0"/>
              <a:t>.</a:t>
            </a:r>
          </a:p>
          <a:p>
            <a:endParaRPr lang="en-US" dirty="0"/>
          </a:p>
        </p:txBody>
      </p:sp>
    </p:spTree>
    <p:extLst>
      <p:ext uri="{BB962C8B-B14F-4D97-AF65-F5344CB8AC3E}">
        <p14:creationId xmlns:p14="http://schemas.microsoft.com/office/powerpoint/2010/main" val="18667381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ECO By the Numbers </a:t>
            </a:r>
            <a:endParaRPr lang="en-US" dirty="0"/>
          </a:p>
        </p:txBody>
      </p:sp>
      <p:sp>
        <p:nvSpPr>
          <p:cNvPr id="3" name="Content Placeholder 2"/>
          <p:cNvSpPr>
            <a:spLocks noGrp="1"/>
          </p:cNvSpPr>
          <p:nvPr>
            <p:ph idx="1"/>
          </p:nvPr>
        </p:nvSpPr>
        <p:spPr/>
        <p:txBody>
          <a:bodyPr/>
          <a:lstStyle/>
          <a:p>
            <a:r>
              <a:rPr lang="en-US" sz="2800" dirty="0" smtClean="0"/>
              <a:t>Presently there are over 295 ECO congregations – comprised largely of former PC(USA) churches. </a:t>
            </a:r>
          </a:p>
          <a:p>
            <a:r>
              <a:rPr lang="en-US" sz="2800" dirty="0" smtClean="0"/>
              <a:t>Today there are 9 geographically arrayed Presbyteries</a:t>
            </a:r>
          </a:p>
          <a:p>
            <a:r>
              <a:rPr lang="en-US" sz="2800" dirty="0" smtClean="0"/>
              <a:t>It is highly likely that a new Presbytery will be created here in the Valley to host those of us currently seeking to affiliate with ECO. </a:t>
            </a:r>
          </a:p>
          <a:p>
            <a:r>
              <a:rPr lang="en-US" sz="2800" dirty="0" smtClean="0"/>
              <a:t>There is no “per capita” in ECO.  The denomination receives an annual contribution of 1% of each member church’s budget</a:t>
            </a:r>
            <a:r>
              <a:rPr lang="en-US" dirty="0" smtClean="0"/>
              <a:t>. </a:t>
            </a:r>
            <a:endParaRPr lang="en-US" dirty="0"/>
          </a:p>
        </p:txBody>
      </p:sp>
    </p:spTree>
    <p:extLst>
      <p:ext uri="{BB962C8B-B14F-4D97-AF65-F5344CB8AC3E}">
        <p14:creationId xmlns:p14="http://schemas.microsoft.com/office/powerpoint/2010/main" val="42084991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Things ECO is Looking for</a:t>
            </a:r>
            <a:endParaRPr lang="en-US" dirty="0"/>
          </a:p>
        </p:txBody>
      </p:sp>
      <p:sp>
        <p:nvSpPr>
          <p:cNvPr id="3" name="Content Placeholder 2"/>
          <p:cNvSpPr>
            <a:spLocks noGrp="1"/>
          </p:cNvSpPr>
          <p:nvPr>
            <p:ph idx="1"/>
          </p:nvPr>
        </p:nvSpPr>
        <p:spPr/>
        <p:txBody>
          <a:bodyPr>
            <a:normAutofit/>
          </a:bodyPr>
          <a:lstStyle/>
          <a:p>
            <a:r>
              <a:rPr lang="en-US" sz="2800" dirty="0" smtClean="0"/>
              <a:t>First, we want to make sure the congregation isn’t seeking to come to ECO because they are primarily angry about their current situation.  We want to make sure a congregation will use their opportunity to join ECO </a:t>
            </a:r>
            <a:r>
              <a:rPr lang="en-US" sz="2800" b="1" i="1" dirty="0" smtClean="0"/>
              <a:t>to become bolder and more aggressive in pursuing what God has called them to do.  </a:t>
            </a:r>
            <a:endParaRPr lang="en-US" sz="2800" b="1" i="1" dirty="0"/>
          </a:p>
        </p:txBody>
      </p:sp>
    </p:spTree>
    <p:extLst>
      <p:ext uri="{BB962C8B-B14F-4D97-AF65-F5344CB8AC3E}">
        <p14:creationId xmlns:p14="http://schemas.microsoft.com/office/powerpoint/2010/main" val="5437839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Things ECO </a:t>
            </a:r>
            <a:r>
              <a:rPr lang="en-US" dirty="0" smtClean="0"/>
              <a:t>is Looking </a:t>
            </a:r>
            <a:r>
              <a:rPr lang="en-US" dirty="0"/>
              <a:t>for</a:t>
            </a:r>
          </a:p>
        </p:txBody>
      </p:sp>
      <p:sp>
        <p:nvSpPr>
          <p:cNvPr id="3" name="Content Placeholder 2"/>
          <p:cNvSpPr>
            <a:spLocks noGrp="1"/>
          </p:cNvSpPr>
          <p:nvPr>
            <p:ph idx="1"/>
          </p:nvPr>
        </p:nvSpPr>
        <p:spPr/>
        <p:txBody>
          <a:bodyPr>
            <a:normAutofit/>
          </a:bodyPr>
          <a:lstStyle/>
          <a:p>
            <a:r>
              <a:rPr lang="en-US" sz="2800" dirty="0" smtClean="0"/>
              <a:t>Second, we want to make sure the session understands the covenantal nature of ECO and </a:t>
            </a:r>
            <a:r>
              <a:rPr lang="en-US" sz="2800" b="1" i="1" dirty="0" smtClean="0"/>
              <a:t>is prepared to participate</a:t>
            </a:r>
            <a:r>
              <a:rPr lang="en-US" sz="2800" dirty="0" smtClean="0"/>
              <a:t> in Mission Affinity Groups (MAG’s), and that the pastor(s) will be in a Pastor Covenant Group (PCG) as well.  </a:t>
            </a:r>
            <a:endParaRPr lang="en-US" sz="2800" dirty="0"/>
          </a:p>
        </p:txBody>
      </p:sp>
    </p:spTree>
    <p:extLst>
      <p:ext uri="{BB962C8B-B14F-4D97-AF65-F5344CB8AC3E}">
        <p14:creationId xmlns:p14="http://schemas.microsoft.com/office/powerpoint/2010/main" val="19564438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Things ECO </a:t>
            </a:r>
            <a:r>
              <a:rPr lang="en-US" dirty="0" smtClean="0"/>
              <a:t>is Looking </a:t>
            </a:r>
            <a:r>
              <a:rPr lang="en-US" dirty="0"/>
              <a:t>for</a:t>
            </a:r>
          </a:p>
        </p:txBody>
      </p:sp>
      <p:sp>
        <p:nvSpPr>
          <p:cNvPr id="3" name="Content Placeholder 2"/>
          <p:cNvSpPr>
            <a:spLocks noGrp="1"/>
          </p:cNvSpPr>
          <p:nvPr>
            <p:ph idx="1"/>
          </p:nvPr>
        </p:nvSpPr>
        <p:spPr/>
        <p:txBody>
          <a:bodyPr>
            <a:normAutofit/>
          </a:bodyPr>
          <a:lstStyle/>
          <a:p>
            <a:r>
              <a:rPr lang="en-US" sz="2800" dirty="0" smtClean="0"/>
              <a:t>Third, we want to make sure that congregations will ensure that those whom they ordain as elders and deacons </a:t>
            </a:r>
            <a:r>
              <a:rPr lang="en-US" sz="2800" b="1" i="1" dirty="0" smtClean="0"/>
              <a:t>adhere to those things </a:t>
            </a:r>
            <a:r>
              <a:rPr lang="en-US" sz="2800" dirty="0" smtClean="0"/>
              <a:t>which are critical to life in ECO – </a:t>
            </a:r>
            <a:r>
              <a:rPr lang="en-US" sz="2800" i="1" u="sng" dirty="0" smtClean="0"/>
              <a:t>the Essential Tenets, The Confessions, and our Polity.  </a:t>
            </a:r>
            <a:endParaRPr lang="en-US" sz="2800" i="1" u="sng" dirty="0"/>
          </a:p>
        </p:txBody>
      </p:sp>
    </p:spTree>
    <p:extLst>
      <p:ext uri="{BB962C8B-B14F-4D97-AF65-F5344CB8AC3E}">
        <p14:creationId xmlns:p14="http://schemas.microsoft.com/office/powerpoint/2010/main" val="19564438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on the Essential Tenets</a:t>
            </a:r>
            <a:endParaRPr lang="en-US" dirty="0"/>
          </a:p>
        </p:txBody>
      </p:sp>
      <p:sp>
        <p:nvSpPr>
          <p:cNvPr id="3" name="Content Placeholder 2"/>
          <p:cNvSpPr>
            <a:spLocks noGrp="1"/>
          </p:cNvSpPr>
          <p:nvPr>
            <p:ph idx="1"/>
          </p:nvPr>
        </p:nvSpPr>
        <p:spPr>
          <a:xfrm>
            <a:off x="152400" y="1600200"/>
            <a:ext cx="8229600" cy="4800600"/>
          </a:xfrm>
        </p:spPr>
        <p:txBody>
          <a:bodyPr>
            <a:noAutofit/>
          </a:bodyPr>
          <a:lstStyle/>
          <a:p>
            <a:pPr marL="114300" indent="0">
              <a:buNone/>
            </a:pPr>
            <a:r>
              <a:rPr lang="en-US" sz="2400" dirty="0"/>
              <a:t>Presbyterians have been of two minds about essential tenets.</a:t>
            </a:r>
          </a:p>
          <a:p>
            <a:r>
              <a:rPr lang="en-US" sz="2400" dirty="0"/>
              <a:t>We recognize that just as there are some </a:t>
            </a:r>
            <a:r>
              <a:rPr lang="en-US" sz="2400" b="1" dirty="0"/>
              <a:t>central </a:t>
            </a:r>
            <a:r>
              <a:rPr lang="en-US" sz="2400" b="1" dirty="0" smtClean="0"/>
              <a:t>and foundational </a:t>
            </a:r>
            <a:r>
              <a:rPr lang="en-US" sz="2400" b="1" dirty="0"/>
              <a:t>truths</a:t>
            </a:r>
            <a:r>
              <a:rPr lang="en-US" sz="2400" dirty="0"/>
              <a:t> of the gospel affirmed by </a:t>
            </a:r>
            <a:r>
              <a:rPr lang="en-US" sz="2400" dirty="0" smtClean="0"/>
              <a:t>Christians everywhere</a:t>
            </a:r>
            <a:r>
              <a:rPr lang="en-US" sz="2400" dirty="0"/>
              <a:t>, so too there are </a:t>
            </a:r>
            <a:r>
              <a:rPr lang="en-US" sz="2400" b="1" dirty="0"/>
              <a:t>particular understandings </a:t>
            </a:r>
            <a:r>
              <a:rPr lang="en-US" sz="2400" dirty="0"/>
              <a:t>of </a:t>
            </a:r>
            <a:r>
              <a:rPr lang="en-US" sz="2400" dirty="0" smtClean="0"/>
              <a:t>the gospel </a:t>
            </a:r>
            <a:r>
              <a:rPr lang="en-US" sz="2400" dirty="0"/>
              <a:t>that define the Presbyterian and Reformed tradition</a:t>
            </a:r>
            <a:r>
              <a:rPr lang="en-US" sz="2400" dirty="0" smtClean="0"/>
              <a:t>.</a:t>
            </a:r>
          </a:p>
          <a:p>
            <a:pPr marL="114300" indent="0">
              <a:buNone/>
            </a:pPr>
            <a:endParaRPr lang="en-US" sz="2400" dirty="0" smtClean="0"/>
          </a:p>
          <a:p>
            <a:r>
              <a:rPr lang="en-US" sz="2400" dirty="0" smtClean="0"/>
              <a:t>Recognizing </a:t>
            </a:r>
            <a:r>
              <a:rPr lang="en-US" sz="2400" dirty="0"/>
              <a:t>the danger in reducing the truth of the gospel to propositions that demand assent, we also recognize that when the essentials become a matter primarily of individual discernment and local affirmation, they lose all power to unite us in common mission and ministry.</a:t>
            </a:r>
          </a:p>
        </p:txBody>
      </p:sp>
    </p:spTree>
    <p:extLst>
      <p:ext uri="{BB962C8B-B14F-4D97-AF65-F5344CB8AC3E}">
        <p14:creationId xmlns:p14="http://schemas.microsoft.com/office/powerpoint/2010/main" val="9701090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on the Essential Tenets</a:t>
            </a:r>
            <a:endParaRPr lang="en-US" dirty="0"/>
          </a:p>
        </p:txBody>
      </p:sp>
      <p:sp>
        <p:nvSpPr>
          <p:cNvPr id="3" name="Content Placeholder 2"/>
          <p:cNvSpPr>
            <a:spLocks noGrp="1"/>
          </p:cNvSpPr>
          <p:nvPr>
            <p:ph idx="1"/>
          </p:nvPr>
        </p:nvSpPr>
        <p:spPr>
          <a:xfrm>
            <a:off x="152400" y="1600200"/>
            <a:ext cx="8229600" cy="4800600"/>
          </a:xfrm>
        </p:spPr>
        <p:txBody>
          <a:bodyPr>
            <a:noAutofit/>
          </a:bodyPr>
          <a:lstStyle/>
          <a:p>
            <a:pPr marL="114300" indent="0">
              <a:buNone/>
            </a:pPr>
            <a:r>
              <a:rPr lang="en-US" sz="2400" dirty="0"/>
              <a:t>Essential tenets are tied to the teaching of the confessions as</a:t>
            </a:r>
          </a:p>
          <a:p>
            <a:pPr marL="114300" indent="0">
              <a:buNone/>
            </a:pPr>
            <a:r>
              <a:rPr lang="en-US" sz="2400" dirty="0"/>
              <a:t>reliable expositions of Scripture. The essential </a:t>
            </a:r>
            <a:r>
              <a:rPr lang="en-US" sz="2400" dirty="0" smtClean="0"/>
              <a:t>tenets. . . provide  indispensable indicators </a:t>
            </a:r>
            <a:r>
              <a:rPr lang="en-US" sz="2400" dirty="0"/>
              <a:t>of confessional convictions about what </a:t>
            </a:r>
            <a:r>
              <a:rPr lang="en-US" sz="2400" dirty="0" smtClean="0"/>
              <a:t>Scripture leads </a:t>
            </a:r>
            <a:r>
              <a:rPr lang="en-US" sz="2400" dirty="0"/>
              <a:t>us to believe and do. </a:t>
            </a:r>
            <a:endParaRPr lang="en-US" sz="2400" dirty="0" smtClean="0"/>
          </a:p>
          <a:p>
            <a:pPr marL="114300" indent="0">
              <a:buNone/>
            </a:pPr>
            <a:r>
              <a:rPr lang="en-US" sz="2400" dirty="0" smtClean="0"/>
              <a:t>Essential </a:t>
            </a:r>
            <a:r>
              <a:rPr lang="en-US" sz="2400" dirty="0"/>
              <a:t>tenets </a:t>
            </a:r>
            <a:r>
              <a:rPr lang="en-US" sz="2400" dirty="0" smtClean="0"/>
              <a:t>witness </a:t>
            </a:r>
            <a:r>
              <a:rPr lang="en-US" sz="2400" dirty="0"/>
              <a:t>to the confessions’ </a:t>
            </a:r>
            <a:r>
              <a:rPr lang="en-US" sz="2400" dirty="0" smtClean="0"/>
              <a:t>common core</a:t>
            </a:r>
            <a:r>
              <a:rPr lang="en-US" sz="2400" dirty="0"/>
              <a:t>. </a:t>
            </a:r>
            <a:endParaRPr lang="en-US" sz="2400" dirty="0" smtClean="0"/>
          </a:p>
          <a:p>
            <a:pPr marL="114300" indent="0">
              <a:buNone/>
            </a:pPr>
            <a:r>
              <a:rPr lang="en-US" sz="2400" dirty="0" smtClean="0"/>
              <a:t>This </a:t>
            </a:r>
            <a:r>
              <a:rPr lang="en-US" sz="2400" dirty="0"/>
              <a:t>document is thus </a:t>
            </a:r>
            <a:r>
              <a:rPr lang="en-US" sz="2400" dirty="0" smtClean="0"/>
              <a:t>intended. . . </a:t>
            </a:r>
            <a:r>
              <a:rPr lang="en-US" sz="2400" dirty="0"/>
              <a:t>as a guide to the </a:t>
            </a:r>
            <a:r>
              <a:rPr lang="en-US" sz="2400" dirty="0" smtClean="0"/>
              <a:t>Church’s </a:t>
            </a:r>
            <a:r>
              <a:rPr lang="en-US" sz="2400" dirty="0"/>
              <a:t>exploration of </a:t>
            </a:r>
            <a:r>
              <a:rPr lang="en-US" sz="2400" dirty="0" smtClean="0"/>
              <a:t>and commitment </a:t>
            </a:r>
            <a:r>
              <a:rPr lang="en-US" sz="2400" dirty="0"/>
              <a:t>to the great themes of Scripture and to </a:t>
            </a:r>
            <a:r>
              <a:rPr lang="en-US" sz="2400" dirty="0" smtClean="0"/>
              <a:t>the historic </a:t>
            </a:r>
            <a:r>
              <a:rPr lang="en-US" sz="2400" dirty="0"/>
              <a:t>Reformed confessions that set forth those themes.</a:t>
            </a:r>
          </a:p>
        </p:txBody>
      </p:sp>
    </p:spTree>
    <p:extLst>
      <p:ext uri="{BB962C8B-B14F-4D97-AF65-F5344CB8AC3E}">
        <p14:creationId xmlns:p14="http://schemas.microsoft.com/office/powerpoint/2010/main" val="9701090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Core Topics </a:t>
            </a:r>
            <a:br>
              <a:rPr lang="en-US" sz="4400" dirty="0" smtClean="0"/>
            </a:br>
            <a:r>
              <a:rPr lang="en-US" sz="4400" dirty="0" smtClean="0"/>
              <a:t>of the Essential Tenets</a:t>
            </a:r>
            <a:endParaRPr lang="en-US" sz="4400" dirty="0"/>
          </a:p>
        </p:txBody>
      </p:sp>
      <p:sp>
        <p:nvSpPr>
          <p:cNvPr id="3" name="Content Placeholder 2"/>
          <p:cNvSpPr>
            <a:spLocks noGrp="1"/>
          </p:cNvSpPr>
          <p:nvPr>
            <p:ph idx="1"/>
          </p:nvPr>
        </p:nvSpPr>
        <p:spPr>
          <a:xfrm>
            <a:off x="457200" y="1981200"/>
            <a:ext cx="7620000" cy="4419600"/>
          </a:xfrm>
        </p:spPr>
        <p:txBody>
          <a:bodyPr>
            <a:normAutofit/>
          </a:bodyPr>
          <a:lstStyle/>
          <a:p>
            <a:r>
              <a:rPr lang="en-US" sz="2800" dirty="0" smtClean="0"/>
              <a:t>The authority and infallibility of scripture</a:t>
            </a:r>
          </a:p>
          <a:p>
            <a:pPr marL="114300" indent="0">
              <a:buNone/>
            </a:pPr>
            <a:endParaRPr lang="en-US" sz="2800" dirty="0" smtClean="0"/>
          </a:p>
          <a:p>
            <a:r>
              <a:rPr lang="en-US" sz="2800" dirty="0" smtClean="0"/>
              <a:t>The person and the work of Jesus Christ</a:t>
            </a:r>
          </a:p>
          <a:p>
            <a:pPr marL="114300" indent="0">
              <a:buNone/>
            </a:pPr>
            <a:endParaRPr lang="en-US" sz="2800" dirty="0" smtClean="0"/>
          </a:p>
          <a:p>
            <a:r>
              <a:rPr lang="en-US" sz="2800" dirty="0" smtClean="0"/>
              <a:t>Commitment to having our lives conform to God’s desire</a:t>
            </a:r>
            <a:endParaRPr lang="en-US" sz="2800" dirty="0"/>
          </a:p>
        </p:txBody>
      </p:sp>
    </p:spTree>
    <p:extLst>
      <p:ext uri="{BB962C8B-B14F-4D97-AF65-F5344CB8AC3E}">
        <p14:creationId xmlns:p14="http://schemas.microsoft.com/office/powerpoint/2010/main" val="6705538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Are We </a:t>
            </a:r>
            <a:br>
              <a:rPr lang="en-US" dirty="0" smtClean="0"/>
            </a:br>
            <a:r>
              <a:rPr lang="en-US" dirty="0" smtClean="0"/>
              <a:t>Having This Conversation?</a:t>
            </a:r>
            <a:endParaRPr lang="en-US" dirty="0"/>
          </a:p>
        </p:txBody>
      </p:sp>
      <p:sp>
        <p:nvSpPr>
          <p:cNvPr id="3" name="Content Placeholder 2"/>
          <p:cNvSpPr>
            <a:spLocks noGrp="1"/>
          </p:cNvSpPr>
          <p:nvPr>
            <p:ph idx="1"/>
          </p:nvPr>
        </p:nvSpPr>
        <p:spPr>
          <a:xfrm>
            <a:off x="457200" y="2209800"/>
            <a:ext cx="7620000" cy="4191000"/>
          </a:xfrm>
        </p:spPr>
        <p:txBody>
          <a:bodyPr>
            <a:normAutofit/>
          </a:bodyPr>
          <a:lstStyle/>
          <a:p>
            <a:pPr marL="114300" indent="0">
              <a:buNone/>
            </a:pPr>
            <a:r>
              <a:rPr lang="en-US" sz="2800" dirty="0" smtClean="0"/>
              <a:t>“I would like a simple 1 sentence answer explaining your #1 overriding reason that leaving PC(USA) and joining ECO is the decision we must make.</a:t>
            </a:r>
          </a:p>
          <a:p>
            <a:pPr marL="114300" indent="0">
              <a:buNone/>
            </a:pPr>
            <a:r>
              <a:rPr lang="en-US" sz="2800" dirty="0" smtClean="0"/>
              <a:t>I don’t want a sermonette just a plain single sentence answer” </a:t>
            </a:r>
          </a:p>
          <a:p>
            <a:pPr marL="114300" indent="0">
              <a:buNone/>
            </a:pPr>
            <a:r>
              <a:rPr lang="en-US" sz="2800" dirty="0"/>
              <a:t>	</a:t>
            </a:r>
            <a:r>
              <a:rPr lang="en-US" sz="2800" dirty="0" smtClean="0"/>
              <a:t>			Linda C Capron</a:t>
            </a:r>
            <a:endParaRPr lang="en-US" sz="2800" dirty="0" smtClean="0"/>
          </a:p>
          <a:p>
            <a:endParaRPr lang="en-US" sz="2800" b="1" dirty="0"/>
          </a:p>
          <a:p>
            <a:pPr marL="114300" indent="0">
              <a:buNone/>
            </a:pPr>
            <a:endParaRPr lang="en-US" sz="2800" dirty="0"/>
          </a:p>
        </p:txBody>
      </p:sp>
    </p:spTree>
    <p:extLst>
      <p:ext uri="{BB962C8B-B14F-4D97-AF65-F5344CB8AC3E}">
        <p14:creationId xmlns:p14="http://schemas.microsoft.com/office/powerpoint/2010/main" val="23374046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The Essential Tenets </a:t>
            </a:r>
            <a:br>
              <a:rPr lang="en-US" sz="4800" dirty="0" smtClean="0"/>
            </a:br>
            <a:r>
              <a:rPr lang="en-US" sz="4800" dirty="0" smtClean="0"/>
              <a:t>Offer a Confession. . . </a:t>
            </a:r>
            <a:endParaRPr lang="en-US" sz="4800" dirty="0"/>
          </a:p>
        </p:txBody>
      </p:sp>
      <p:sp>
        <p:nvSpPr>
          <p:cNvPr id="3" name="Content Placeholder 2"/>
          <p:cNvSpPr>
            <a:spLocks noGrp="1"/>
          </p:cNvSpPr>
          <p:nvPr>
            <p:ph idx="1"/>
          </p:nvPr>
        </p:nvSpPr>
        <p:spPr>
          <a:xfrm>
            <a:off x="152400" y="1752600"/>
            <a:ext cx="8153400" cy="4648200"/>
          </a:xfrm>
        </p:spPr>
        <p:txBody>
          <a:bodyPr>
            <a:noAutofit/>
          </a:bodyPr>
          <a:lstStyle/>
          <a:p>
            <a:pPr marL="114300" indent="0">
              <a:buNone/>
            </a:pPr>
            <a:r>
              <a:rPr lang="en-US" sz="2800" dirty="0"/>
              <a:t>As a result of sin, human life is poisoned </a:t>
            </a:r>
            <a:r>
              <a:rPr lang="en-US" sz="2800" dirty="0" smtClean="0"/>
              <a:t>by everlasting </a:t>
            </a:r>
            <a:r>
              <a:rPr lang="en-US" sz="2800" dirty="0"/>
              <a:t>death.</a:t>
            </a:r>
          </a:p>
          <a:p>
            <a:pPr marL="114300" indent="0">
              <a:buNone/>
            </a:pPr>
            <a:r>
              <a:rPr lang="en-US" sz="2800" b="1" dirty="0"/>
              <a:t>No part of human life is untouched by sin. Our </a:t>
            </a:r>
            <a:r>
              <a:rPr lang="en-US" sz="2800" b="1" dirty="0" smtClean="0"/>
              <a:t>desires are </a:t>
            </a:r>
            <a:r>
              <a:rPr lang="en-US" sz="2800" b="1" dirty="0"/>
              <a:t>no longer trustworthy guides to goodness, and </a:t>
            </a:r>
            <a:r>
              <a:rPr lang="en-US" sz="2800" b="1" dirty="0" smtClean="0"/>
              <a:t>what seems </a:t>
            </a:r>
            <a:r>
              <a:rPr lang="en-US" sz="2800" b="1" dirty="0"/>
              <a:t>natural to us no longer corresponds to </a:t>
            </a:r>
            <a:r>
              <a:rPr lang="en-US" sz="2800" b="1" dirty="0" smtClean="0"/>
              <a:t>God’s design</a:t>
            </a:r>
            <a:r>
              <a:rPr lang="en-US" sz="2800" b="1" dirty="0"/>
              <a:t>. </a:t>
            </a:r>
            <a:endParaRPr lang="en-US" sz="2800" dirty="0" smtClean="0"/>
          </a:p>
          <a:p>
            <a:pPr marL="114300" indent="0">
              <a:buNone/>
            </a:pPr>
            <a:r>
              <a:rPr lang="en-US" sz="2800" dirty="0" smtClean="0"/>
              <a:t>Our </a:t>
            </a:r>
            <a:r>
              <a:rPr lang="en-US" sz="2800" dirty="0"/>
              <a:t>only hope is God’s </a:t>
            </a:r>
            <a:r>
              <a:rPr lang="en-US" sz="2800" dirty="0" smtClean="0"/>
              <a:t>grace. We </a:t>
            </a:r>
            <a:r>
              <a:rPr lang="en-US" sz="2800" dirty="0"/>
              <a:t>discover in Scripture that this is a great hope, for our </a:t>
            </a:r>
            <a:r>
              <a:rPr lang="en-US" sz="2800" dirty="0" smtClean="0"/>
              <a:t>God is </a:t>
            </a:r>
            <a:r>
              <a:rPr lang="en-US" sz="2800" dirty="0"/>
              <a:t>the One whose mercy is from everlasting to everlasting</a:t>
            </a:r>
            <a:r>
              <a:rPr lang="en-US" sz="2800" dirty="0" smtClean="0"/>
              <a:t>.</a:t>
            </a:r>
          </a:p>
          <a:p>
            <a:pPr marL="114300" indent="0">
              <a:buNone/>
            </a:pPr>
            <a:r>
              <a:rPr lang="en-US" sz="2800" dirty="0"/>
              <a:t>	</a:t>
            </a:r>
            <a:r>
              <a:rPr lang="en-US" sz="2800" dirty="0" smtClean="0"/>
              <a:t>					(ET III A, p2)</a:t>
            </a:r>
            <a:endParaRPr lang="en-US" sz="2800" dirty="0"/>
          </a:p>
        </p:txBody>
      </p:sp>
    </p:spTree>
    <p:extLst>
      <p:ext uri="{BB962C8B-B14F-4D97-AF65-F5344CB8AC3E}">
        <p14:creationId xmlns:p14="http://schemas.microsoft.com/office/powerpoint/2010/main" val="38409342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And Respond with a Call. . .</a:t>
            </a:r>
            <a:endParaRPr lang="en-US" sz="4800" dirty="0"/>
          </a:p>
        </p:txBody>
      </p:sp>
      <p:sp>
        <p:nvSpPr>
          <p:cNvPr id="3" name="Content Placeholder 2"/>
          <p:cNvSpPr>
            <a:spLocks noGrp="1"/>
          </p:cNvSpPr>
          <p:nvPr>
            <p:ph idx="1"/>
          </p:nvPr>
        </p:nvSpPr>
        <p:spPr>
          <a:xfrm>
            <a:off x="381000" y="1600200"/>
            <a:ext cx="7620000" cy="4800600"/>
          </a:xfrm>
        </p:spPr>
        <p:txBody>
          <a:bodyPr>
            <a:normAutofit/>
          </a:bodyPr>
          <a:lstStyle/>
          <a:p>
            <a:pPr marL="114300" indent="0">
              <a:buNone/>
            </a:pPr>
            <a:r>
              <a:rPr lang="en-US" sz="2800" dirty="0" smtClean="0"/>
              <a:t>We. . . </a:t>
            </a:r>
            <a:r>
              <a:rPr lang="en-US" sz="2800" dirty="0"/>
              <a:t>h</a:t>
            </a:r>
            <a:r>
              <a:rPr lang="en-US" sz="2800" dirty="0" smtClean="0"/>
              <a:t>old one another accountable to. . . </a:t>
            </a:r>
            <a:r>
              <a:rPr lang="en-US" sz="2800" dirty="0"/>
              <a:t>pursue truth, even when such pursuit is costly, </a:t>
            </a:r>
            <a:r>
              <a:rPr lang="en-US" sz="2800" dirty="0" smtClean="0"/>
              <a:t>and defend </a:t>
            </a:r>
            <a:r>
              <a:rPr lang="en-US" sz="2800" dirty="0"/>
              <a:t>truth when it is challenged, recognizing </a:t>
            </a:r>
            <a:r>
              <a:rPr lang="en-US" sz="2800" dirty="0" smtClean="0"/>
              <a:t>that truth </a:t>
            </a:r>
            <a:r>
              <a:rPr lang="en-US" sz="2800" dirty="0"/>
              <a:t>is in order to goodness and that its</a:t>
            </a:r>
          </a:p>
          <a:p>
            <a:pPr marL="114300" indent="0">
              <a:buNone/>
            </a:pPr>
            <a:r>
              <a:rPr lang="en-US" sz="2800" dirty="0"/>
              <a:t>preservation </a:t>
            </a:r>
            <a:r>
              <a:rPr lang="en-US" sz="2800" dirty="0" smtClean="0"/>
              <a:t>matters.</a:t>
            </a:r>
          </a:p>
          <a:p>
            <a:pPr marL="114300" indent="0">
              <a:buNone/>
            </a:pPr>
            <a:r>
              <a:rPr lang="en-US" sz="2800" dirty="0"/>
              <a:t>	</a:t>
            </a:r>
            <a:r>
              <a:rPr lang="en-US" sz="2800" dirty="0" smtClean="0"/>
              <a:t>					(ET III E, 9) </a:t>
            </a:r>
            <a:endParaRPr lang="en-US" sz="2800" dirty="0"/>
          </a:p>
        </p:txBody>
      </p:sp>
    </p:spTree>
    <p:extLst>
      <p:ext uri="{BB962C8B-B14F-4D97-AF65-F5344CB8AC3E}">
        <p14:creationId xmlns:p14="http://schemas.microsoft.com/office/powerpoint/2010/main" val="26197466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is Welcome </a:t>
            </a:r>
            <a:br>
              <a:rPr lang="en-US" dirty="0" smtClean="0"/>
            </a:br>
            <a:r>
              <a:rPr lang="en-US" dirty="0" smtClean="0"/>
              <a:t>in the ECO Family? </a:t>
            </a:r>
            <a:endParaRPr lang="en-US" dirty="0"/>
          </a:p>
        </p:txBody>
      </p:sp>
      <p:sp>
        <p:nvSpPr>
          <p:cNvPr id="3" name="Content Placeholder 2"/>
          <p:cNvSpPr>
            <a:spLocks noGrp="1"/>
          </p:cNvSpPr>
          <p:nvPr>
            <p:ph idx="1"/>
          </p:nvPr>
        </p:nvSpPr>
        <p:spPr>
          <a:xfrm>
            <a:off x="228600" y="1600200"/>
            <a:ext cx="8077200" cy="4800600"/>
          </a:xfrm>
        </p:spPr>
        <p:txBody>
          <a:bodyPr>
            <a:noAutofit/>
          </a:bodyPr>
          <a:lstStyle/>
          <a:p>
            <a:pPr marL="114300" indent="0">
              <a:buNone/>
            </a:pPr>
            <a:r>
              <a:rPr lang="en-US" sz="2800" dirty="0"/>
              <a:t>The congregation’s fellowship shall be open to all who seek to explore spiritual life by </a:t>
            </a:r>
            <a:r>
              <a:rPr lang="en-US" sz="2800" dirty="0" smtClean="0"/>
              <a:t>participating in </a:t>
            </a:r>
            <a:r>
              <a:rPr lang="en-US" sz="2800" dirty="0"/>
              <a:t>the fellowship of the risen Lord. </a:t>
            </a:r>
            <a:endParaRPr lang="en-US" sz="2800" dirty="0" smtClean="0"/>
          </a:p>
          <a:p>
            <a:pPr marL="114300" indent="0">
              <a:buNone/>
            </a:pPr>
            <a:r>
              <a:rPr lang="en-US" sz="2800" dirty="0" smtClean="0"/>
              <a:t>The congregation </a:t>
            </a:r>
            <a:r>
              <a:rPr lang="en-US" sz="2800" dirty="0"/>
              <a:t>shall be gracious in </a:t>
            </a:r>
            <a:r>
              <a:rPr lang="en-US" sz="2800" dirty="0" smtClean="0"/>
              <a:t>providing pastoral care </a:t>
            </a:r>
            <a:r>
              <a:rPr lang="en-US" sz="2800" dirty="0"/>
              <a:t>to all who consider themselves a part of the congregation, in the hope that these </a:t>
            </a:r>
            <a:r>
              <a:rPr lang="en-US" sz="2800" dirty="0" smtClean="0"/>
              <a:t>spiritual friends </a:t>
            </a:r>
            <a:r>
              <a:rPr lang="en-US" sz="2800" dirty="0"/>
              <a:t>might become members of Christ’s body. </a:t>
            </a:r>
            <a:endParaRPr lang="en-US" sz="2800" dirty="0" smtClean="0"/>
          </a:p>
          <a:p>
            <a:pPr marL="114300" indent="0">
              <a:buNone/>
            </a:pPr>
            <a:r>
              <a:rPr lang="en-US" sz="2800" dirty="0" smtClean="0"/>
              <a:t>All </a:t>
            </a:r>
            <a:r>
              <a:rPr lang="en-US" sz="2800" dirty="0"/>
              <a:t>who put their trust in Jesus Christ </a:t>
            </a:r>
            <a:r>
              <a:rPr lang="en-US" sz="2800" dirty="0" smtClean="0"/>
              <a:t>are welcomed </a:t>
            </a:r>
            <a:r>
              <a:rPr lang="en-US" sz="2800" dirty="0"/>
              <a:t>to receive the Sacrament of Holy Communion</a:t>
            </a:r>
            <a:r>
              <a:rPr lang="en-US" sz="2800" dirty="0" smtClean="0"/>
              <a:t>.</a:t>
            </a:r>
          </a:p>
          <a:p>
            <a:pPr marL="114300" indent="0">
              <a:buNone/>
            </a:pPr>
            <a:r>
              <a:rPr lang="en-US" sz="2800" dirty="0"/>
              <a:t>	</a:t>
            </a:r>
            <a:r>
              <a:rPr lang="en-US" sz="2800" dirty="0" smtClean="0"/>
              <a:t>					(Polity 1.0302)</a:t>
            </a:r>
            <a:endParaRPr lang="en-US" sz="2800" dirty="0"/>
          </a:p>
        </p:txBody>
      </p:sp>
    </p:spTree>
    <p:extLst>
      <p:ext uri="{BB962C8B-B14F-4D97-AF65-F5344CB8AC3E}">
        <p14:creationId xmlns:p14="http://schemas.microsoft.com/office/powerpoint/2010/main" val="26452061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BUT -- A Flash Point</a:t>
            </a:r>
            <a:r>
              <a:rPr lang="en-US" dirty="0"/>
              <a:t> </a:t>
            </a:r>
            <a:r>
              <a:rPr lang="en-US" dirty="0" smtClean="0"/>
              <a:t>for Us. . . </a:t>
            </a:r>
            <a:endParaRPr lang="en-US" dirty="0"/>
          </a:p>
        </p:txBody>
      </p:sp>
      <p:sp>
        <p:nvSpPr>
          <p:cNvPr id="3" name="Content Placeholder 2"/>
          <p:cNvSpPr>
            <a:spLocks noGrp="1"/>
          </p:cNvSpPr>
          <p:nvPr>
            <p:ph idx="1"/>
          </p:nvPr>
        </p:nvSpPr>
        <p:spPr/>
        <p:txBody>
          <a:bodyPr>
            <a:normAutofit/>
          </a:bodyPr>
          <a:lstStyle/>
          <a:p>
            <a:pPr marL="114300" indent="0">
              <a:buNone/>
            </a:pPr>
            <a:r>
              <a:rPr lang="en-US" sz="2800" dirty="0" smtClean="0"/>
              <a:t>We. . . hold one another accountable to. . . maintain </a:t>
            </a:r>
            <a:r>
              <a:rPr lang="en-US" sz="2800" dirty="0"/>
              <a:t>chastity in thought and deed, being</a:t>
            </a:r>
          </a:p>
          <a:p>
            <a:pPr marL="114300" indent="0">
              <a:buNone/>
            </a:pPr>
            <a:r>
              <a:rPr lang="en-US" sz="2800" dirty="0"/>
              <a:t>faithful within the covenant of marriage between </a:t>
            </a:r>
            <a:r>
              <a:rPr lang="en-US" sz="2800" dirty="0" smtClean="0"/>
              <a:t>a man </a:t>
            </a:r>
            <a:r>
              <a:rPr lang="en-US" sz="2800" dirty="0"/>
              <a:t>and a woman as established by God at the</a:t>
            </a:r>
          </a:p>
          <a:p>
            <a:pPr marL="114300" indent="0">
              <a:buNone/>
            </a:pPr>
            <a:r>
              <a:rPr lang="en-US" sz="2800" dirty="0"/>
              <a:t>creation or embracing a celibate life as established</a:t>
            </a:r>
          </a:p>
          <a:p>
            <a:pPr marL="114300" indent="0">
              <a:buNone/>
            </a:pPr>
            <a:r>
              <a:rPr lang="en-US" sz="2800" dirty="0"/>
              <a:t>by Jesus in the new </a:t>
            </a:r>
            <a:r>
              <a:rPr lang="en-US" sz="2800" dirty="0" smtClean="0"/>
              <a:t>covenant.</a:t>
            </a:r>
          </a:p>
          <a:p>
            <a:pPr marL="114300" indent="0">
              <a:buNone/>
            </a:pPr>
            <a:r>
              <a:rPr lang="en-US" sz="2800" dirty="0" smtClean="0"/>
              <a:t>						</a:t>
            </a:r>
            <a:r>
              <a:rPr lang="en-US" sz="2800" dirty="0"/>
              <a:t>(ET III E, </a:t>
            </a:r>
            <a:r>
              <a:rPr lang="en-US" sz="2800" dirty="0" smtClean="0"/>
              <a:t>7) </a:t>
            </a:r>
            <a:endParaRPr lang="en-US" sz="2800" dirty="0"/>
          </a:p>
          <a:p>
            <a:pPr marL="114300" indent="0">
              <a:buNone/>
            </a:pPr>
            <a:endParaRPr lang="en-US" sz="2800" dirty="0"/>
          </a:p>
        </p:txBody>
      </p:sp>
    </p:spTree>
    <p:extLst>
      <p:ext uri="{BB962C8B-B14F-4D97-AF65-F5344CB8AC3E}">
        <p14:creationId xmlns:p14="http://schemas.microsoft.com/office/powerpoint/2010/main" val="9353763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 – a Possible Way Forward </a:t>
            </a:r>
            <a:endParaRPr lang="en-US" dirty="0"/>
          </a:p>
        </p:txBody>
      </p:sp>
      <p:sp>
        <p:nvSpPr>
          <p:cNvPr id="3" name="Content Placeholder 2"/>
          <p:cNvSpPr>
            <a:spLocks noGrp="1"/>
          </p:cNvSpPr>
          <p:nvPr>
            <p:ph idx="1"/>
          </p:nvPr>
        </p:nvSpPr>
        <p:spPr/>
        <p:txBody>
          <a:bodyPr>
            <a:normAutofit/>
          </a:bodyPr>
          <a:lstStyle/>
          <a:p>
            <a:pPr marL="114300" indent="0">
              <a:buNone/>
            </a:pPr>
            <a:r>
              <a:rPr lang="en-US" sz="2800" dirty="0"/>
              <a:t>Elders and deacons are ordained and installed by </a:t>
            </a:r>
            <a:r>
              <a:rPr lang="en-US" sz="2800" b="1" i="1" dirty="0"/>
              <a:t>the session</a:t>
            </a:r>
            <a:r>
              <a:rPr lang="en-US" sz="2800" dirty="0"/>
              <a:t>. </a:t>
            </a:r>
            <a:r>
              <a:rPr lang="en-US" sz="2800" dirty="0" smtClean="0"/>
              <a:t>. . .</a:t>
            </a:r>
          </a:p>
          <a:p>
            <a:pPr marL="114300" indent="0">
              <a:buNone/>
            </a:pPr>
            <a:r>
              <a:rPr lang="en-US" sz="2800" dirty="0" smtClean="0"/>
              <a:t>Ordaining </a:t>
            </a:r>
            <a:r>
              <a:rPr lang="en-US" sz="2800" dirty="0"/>
              <a:t>bodies must ensure that all officers adhere to the </a:t>
            </a:r>
            <a:r>
              <a:rPr lang="en-US" sz="2800" i="1" dirty="0"/>
              <a:t>Essential Tenets </a:t>
            </a:r>
            <a:r>
              <a:rPr lang="en-US" sz="2800" dirty="0" smtClean="0"/>
              <a:t>of ECO</a:t>
            </a:r>
            <a:r>
              <a:rPr lang="en-US" sz="2800" dirty="0"/>
              <a:t>. Failure of officers to continue to adhere to these standards is </a:t>
            </a:r>
            <a:r>
              <a:rPr lang="en-US" sz="2800" b="1" i="1" dirty="0"/>
              <a:t>grounds for </a:t>
            </a:r>
            <a:r>
              <a:rPr lang="en-US" sz="2800" dirty="0"/>
              <a:t>a </a:t>
            </a:r>
            <a:r>
              <a:rPr lang="en-US" sz="2800" dirty="0" smtClean="0"/>
              <a:t>session. . . </a:t>
            </a:r>
            <a:r>
              <a:rPr lang="en-US" sz="2800" dirty="0"/>
              <a:t>to remove an officer from service according to the </a:t>
            </a:r>
            <a:r>
              <a:rPr lang="en-US" sz="2800" i="1" dirty="0"/>
              <a:t>Rules of Discipline </a:t>
            </a:r>
            <a:r>
              <a:rPr lang="en-US" sz="2800" dirty="0"/>
              <a:t>in this </a:t>
            </a:r>
            <a:r>
              <a:rPr lang="en-US" sz="2800" i="1" dirty="0"/>
              <a:t>Constitution</a:t>
            </a:r>
            <a:r>
              <a:rPr lang="en-US" sz="2800" dirty="0"/>
              <a:t>.</a:t>
            </a:r>
            <a:r>
              <a:rPr lang="en-US" sz="2800" dirty="0" smtClean="0"/>
              <a:t>											(Polity 2.0101) </a:t>
            </a:r>
            <a:endParaRPr lang="en-US" sz="2800" dirty="0"/>
          </a:p>
          <a:p>
            <a:pPr marL="114300" indent="0">
              <a:buNone/>
            </a:pPr>
            <a:endParaRPr lang="en-US" sz="2800" dirty="0"/>
          </a:p>
        </p:txBody>
      </p:sp>
    </p:spTree>
    <p:extLst>
      <p:ext uri="{BB962C8B-B14F-4D97-AF65-F5344CB8AC3E}">
        <p14:creationId xmlns:p14="http://schemas.microsoft.com/office/powerpoint/2010/main" val="142072363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ECO &amp; The Confessions </a:t>
            </a:r>
            <a:endParaRPr lang="en-US" dirty="0"/>
          </a:p>
        </p:txBody>
      </p:sp>
      <p:sp>
        <p:nvSpPr>
          <p:cNvPr id="3" name="Content Placeholder 2"/>
          <p:cNvSpPr>
            <a:spLocks noGrp="1"/>
          </p:cNvSpPr>
          <p:nvPr>
            <p:ph idx="1"/>
          </p:nvPr>
        </p:nvSpPr>
        <p:spPr>
          <a:xfrm>
            <a:off x="152400" y="1600200"/>
            <a:ext cx="8153400" cy="4800600"/>
          </a:xfrm>
        </p:spPr>
        <p:txBody>
          <a:bodyPr>
            <a:noAutofit/>
          </a:bodyPr>
          <a:lstStyle/>
          <a:p>
            <a:pPr marL="114300" indent="0">
              <a:buNone/>
            </a:pPr>
            <a:r>
              <a:rPr lang="en-US" sz="2800" b="1" dirty="0" smtClean="0"/>
              <a:t>ECO believes that the foundational expression of our beliefs is contained in the </a:t>
            </a:r>
            <a:r>
              <a:rPr lang="en-US" sz="2800" b="1" i="1" dirty="0"/>
              <a:t>Book of </a:t>
            </a:r>
            <a:r>
              <a:rPr lang="en-US" sz="2800" b="1" i="1" dirty="0" smtClean="0"/>
              <a:t>Confessions.</a:t>
            </a:r>
            <a:endParaRPr lang="en-US" sz="2800" b="1" dirty="0" smtClean="0"/>
          </a:p>
          <a:p>
            <a:pPr marL="114300" indent="0">
              <a:buNone/>
            </a:pPr>
            <a:r>
              <a:rPr lang="en-US" sz="2800" dirty="0" smtClean="0"/>
              <a:t>A </a:t>
            </a:r>
            <a:r>
              <a:rPr lang="en-US" sz="2800" dirty="0"/>
              <a:t>Reformed understanding of the </a:t>
            </a:r>
            <a:r>
              <a:rPr lang="en-US" sz="2800" dirty="0" smtClean="0"/>
              <a:t>church’s tradition imagines contemporary Christians, inspired by the Holy Spirit, as participants in an ongoing theological conversation with these historic confessions that gives direction to the </a:t>
            </a:r>
            <a:r>
              <a:rPr lang="en-US" sz="2800" dirty="0"/>
              <a:t>church’s faith </a:t>
            </a:r>
            <a:r>
              <a:rPr lang="en-US" sz="2800" dirty="0" smtClean="0"/>
              <a:t>and life</a:t>
            </a:r>
            <a:r>
              <a:rPr lang="en-US" sz="2800" dirty="0"/>
              <a:t>. </a:t>
            </a:r>
            <a:endParaRPr lang="en-US" sz="2800" dirty="0" smtClean="0"/>
          </a:p>
          <a:p>
            <a:pPr marL="114300" indent="0">
              <a:buNone/>
            </a:pPr>
            <a:r>
              <a:rPr lang="en-US" sz="2800" dirty="0" smtClean="0"/>
              <a:t>Accountability calls the </a:t>
            </a:r>
            <a:r>
              <a:rPr lang="en-US" sz="2800" dirty="0"/>
              <a:t>church </a:t>
            </a:r>
            <a:r>
              <a:rPr lang="en-US" sz="2800" dirty="0" smtClean="0"/>
              <a:t>to be prepared </a:t>
            </a:r>
            <a:r>
              <a:rPr lang="en-US" sz="2800" dirty="0"/>
              <a:t>to instruct, counsel with, or even discipline one ordained who rejects the faith expressed in </a:t>
            </a:r>
            <a:r>
              <a:rPr lang="en-US" sz="2800" dirty="0" smtClean="0"/>
              <a:t>the confessions</a:t>
            </a:r>
            <a:r>
              <a:rPr lang="en-US" sz="2800" dirty="0"/>
              <a:t>.</a:t>
            </a:r>
          </a:p>
          <a:p>
            <a:pPr marL="114300" indent="0">
              <a:buNone/>
            </a:pPr>
            <a:endParaRPr lang="en-US" sz="2800" dirty="0"/>
          </a:p>
        </p:txBody>
      </p:sp>
    </p:spTree>
    <p:extLst>
      <p:ext uri="{BB962C8B-B14F-4D97-AF65-F5344CB8AC3E}">
        <p14:creationId xmlns:p14="http://schemas.microsoft.com/office/powerpoint/2010/main" val="334194248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ECO: What We Gain </a:t>
            </a:r>
            <a:endParaRPr lang="en-US" dirty="0"/>
          </a:p>
        </p:txBody>
      </p:sp>
      <p:sp>
        <p:nvSpPr>
          <p:cNvPr id="3" name="Content Placeholder 2"/>
          <p:cNvSpPr>
            <a:spLocks noGrp="1"/>
          </p:cNvSpPr>
          <p:nvPr>
            <p:ph idx="1"/>
          </p:nvPr>
        </p:nvSpPr>
        <p:spPr>
          <a:xfrm>
            <a:off x="228600" y="1371600"/>
            <a:ext cx="8229600" cy="4876800"/>
          </a:xfrm>
        </p:spPr>
        <p:txBody>
          <a:bodyPr>
            <a:normAutofit fontScale="25000" lnSpcReduction="20000"/>
          </a:bodyPr>
          <a:lstStyle/>
          <a:p>
            <a:r>
              <a:rPr lang="en-US" sz="11200" dirty="0" smtClean="0"/>
              <a:t>Confidence that we are free to respond faithfully to the call of Christ for our family. </a:t>
            </a:r>
          </a:p>
          <a:p>
            <a:r>
              <a:rPr lang="en-US" sz="11200" dirty="0" smtClean="0"/>
              <a:t>Freedom/maneuverability </a:t>
            </a:r>
            <a:r>
              <a:rPr lang="en-US" sz="11200" dirty="0"/>
              <a:t>– </a:t>
            </a:r>
            <a:r>
              <a:rPr lang="en-US" sz="11200" dirty="0" smtClean="0"/>
              <a:t>ECO is not “top down” structure;  but “bottom up.” For </a:t>
            </a:r>
            <a:r>
              <a:rPr lang="en-US" sz="11200" dirty="0"/>
              <a:t>example:</a:t>
            </a:r>
          </a:p>
          <a:p>
            <a:pPr lvl="1"/>
            <a:r>
              <a:rPr lang="en-US" sz="11200" dirty="0"/>
              <a:t>Elders </a:t>
            </a:r>
            <a:r>
              <a:rPr lang="en-US" sz="11200" dirty="0" smtClean="0"/>
              <a:t>may </a:t>
            </a:r>
            <a:r>
              <a:rPr lang="en-US" sz="11200" dirty="0"/>
              <a:t>serve communion </a:t>
            </a:r>
          </a:p>
          <a:p>
            <a:pPr lvl="1"/>
            <a:r>
              <a:rPr lang="en-US" sz="11200" dirty="0"/>
              <a:t>Session shapes role of Deacons to fit individual church needs </a:t>
            </a:r>
          </a:p>
          <a:p>
            <a:pPr lvl="1"/>
            <a:r>
              <a:rPr lang="en-US" sz="11200" dirty="0" smtClean="0"/>
              <a:t>Church </a:t>
            </a:r>
            <a:r>
              <a:rPr lang="en-US" sz="11200" dirty="0"/>
              <a:t>determines </a:t>
            </a:r>
            <a:r>
              <a:rPr lang="en-US" sz="11200" dirty="0" smtClean="0"/>
              <a:t>terms/quantity </a:t>
            </a:r>
            <a:r>
              <a:rPr lang="en-US" sz="11200" dirty="0"/>
              <a:t>of Officers </a:t>
            </a:r>
          </a:p>
          <a:p>
            <a:r>
              <a:rPr lang="en-US" sz="11400" dirty="0" smtClean="0"/>
              <a:t>Lose great weight &amp; cost of bureaucracy above us.</a:t>
            </a:r>
          </a:p>
          <a:p>
            <a:pPr lvl="0">
              <a:buClr>
                <a:srgbClr val="94C600"/>
              </a:buClr>
            </a:pPr>
            <a:r>
              <a:rPr lang="en-US" sz="11200" dirty="0" smtClean="0">
                <a:solidFill>
                  <a:prstClr val="black"/>
                </a:solidFill>
              </a:rPr>
              <a:t>Freedom </a:t>
            </a:r>
            <a:r>
              <a:rPr lang="en-US" sz="11200" dirty="0">
                <a:solidFill>
                  <a:prstClr val="black"/>
                </a:solidFill>
              </a:rPr>
              <a:t>from stigma increasingly  attached to PC(USA) among faithful traditionalists.  </a:t>
            </a:r>
          </a:p>
          <a:p>
            <a:pPr lvl="0">
              <a:buClr>
                <a:srgbClr val="94C600"/>
              </a:buClr>
            </a:pPr>
            <a:r>
              <a:rPr lang="en-US" sz="11600" dirty="0">
                <a:solidFill>
                  <a:prstClr val="black"/>
                </a:solidFill>
              </a:rPr>
              <a:t>Streamlined response process when needed. </a:t>
            </a:r>
          </a:p>
          <a:p>
            <a:endParaRPr lang="en-US" sz="11400" dirty="0" smtClean="0"/>
          </a:p>
          <a:p>
            <a:endParaRPr lang="en-US" dirty="0"/>
          </a:p>
        </p:txBody>
      </p:sp>
    </p:spTree>
    <p:extLst>
      <p:ext uri="{BB962C8B-B14F-4D97-AF65-F5344CB8AC3E}">
        <p14:creationId xmlns:p14="http://schemas.microsoft.com/office/powerpoint/2010/main" val="421147300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ECO: What We Gain </a:t>
            </a:r>
            <a:endParaRPr lang="en-US" dirty="0"/>
          </a:p>
        </p:txBody>
      </p:sp>
      <p:sp>
        <p:nvSpPr>
          <p:cNvPr id="3" name="Content Placeholder 2"/>
          <p:cNvSpPr>
            <a:spLocks noGrp="1"/>
          </p:cNvSpPr>
          <p:nvPr>
            <p:ph idx="1"/>
          </p:nvPr>
        </p:nvSpPr>
        <p:spPr>
          <a:xfrm>
            <a:off x="152400" y="1219200"/>
            <a:ext cx="8229600" cy="5334000"/>
          </a:xfrm>
        </p:spPr>
        <p:txBody>
          <a:bodyPr>
            <a:normAutofit fontScale="77500" lnSpcReduction="20000"/>
          </a:bodyPr>
          <a:lstStyle/>
          <a:p>
            <a:pPr lvl="0">
              <a:buClr>
                <a:srgbClr val="94C600"/>
              </a:buClr>
            </a:pPr>
            <a:endParaRPr lang="en-US" sz="3400" dirty="0" smtClean="0">
              <a:solidFill>
                <a:prstClr val="black"/>
              </a:solidFill>
            </a:endParaRPr>
          </a:p>
          <a:p>
            <a:pPr lvl="0">
              <a:buClr>
                <a:srgbClr val="94C600"/>
              </a:buClr>
            </a:pPr>
            <a:r>
              <a:rPr lang="en-US" sz="3600" dirty="0" smtClean="0">
                <a:solidFill>
                  <a:prstClr val="black"/>
                </a:solidFill>
              </a:rPr>
              <a:t>Encouragement </a:t>
            </a:r>
            <a:r>
              <a:rPr lang="en-US" sz="3600">
                <a:solidFill>
                  <a:prstClr val="black"/>
                </a:solidFill>
              </a:rPr>
              <a:t>to </a:t>
            </a:r>
            <a:r>
              <a:rPr lang="en-US" sz="3600" smtClean="0">
                <a:solidFill>
                  <a:prstClr val="black"/>
                </a:solidFill>
              </a:rPr>
              <a:t>embrace </a:t>
            </a:r>
            <a:r>
              <a:rPr lang="en-US" sz="3600" dirty="0">
                <a:solidFill>
                  <a:prstClr val="black"/>
                </a:solidFill>
              </a:rPr>
              <a:t>the particular &amp; peculiar identity Christ is calling us to have as a church.  No pressure to adopt a “corporate identity.” </a:t>
            </a:r>
          </a:p>
          <a:p>
            <a:r>
              <a:rPr lang="en-US" sz="3600" dirty="0" smtClean="0"/>
              <a:t>Increased energy from being a part of a faithful, </a:t>
            </a:r>
            <a:r>
              <a:rPr lang="en-US" sz="3600" dirty="0" smtClean="0"/>
              <a:t>vital, enthusiastic, </a:t>
            </a:r>
            <a:r>
              <a:rPr lang="en-US" sz="3600" dirty="0" smtClean="0"/>
              <a:t>committed, missional CHURCH community.   </a:t>
            </a:r>
          </a:p>
          <a:p>
            <a:r>
              <a:rPr lang="en-US" sz="3600" dirty="0" smtClean="0"/>
              <a:t>More responsive &amp; congenial Presbytery </a:t>
            </a:r>
            <a:r>
              <a:rPr lang="en-US" sz="3600" dirty="0"/>
              <a:t>– Comprised of local churches with whom we already have vital relationships. </a:t>
            </a:r>
            <a:endParaRPr lang="en-US" sz="3600" dirty="0" smtClean="0"/>
          </a:p>
          <a:p>
            <a:pPr lvl="0">
              <a:buClr>
                <a:srgbClr val="94C600"/>
              </a:buClr>
            </a:pPr>
            <a:r>
              <a:rPr lang="en-US" sz="3600" dirty="0">
                <a:solidFill>
                  <a:prstClr val="black"/>
                </a:solidFill>
              </a:rPr>
              <a:t>No longer subject to liberalizing influence of Honorably Retired pastors. </a:t>
            </a:r>
          </a:p>
          <a:p>
            <a:endParaRPr lang="en-US" sz="4500" dirty="0" smtClean="0"/>
          </a:p>
          <a:p>
            <a:endParaRPr lang="en-US" sz="4000" dirty="0"/>
          </a:p>
          <a:p>
            <a:endParaRPr lang="en-US" sz="3000" dirty="0" smtClean="0"/>
          </a:p>
          <a:p>
            <a:endParaRPr lang="en-US" sz="2800" dirty="0"/>
          </a:p>
          <a:p>
            <a:endParaRPr lang="en-US" sz="2800" dirty="0"/>
          </a:p>
          <a:p>
            <a:endParaRPr lang="en-US" sz="2800" dirty="0"/>
          </a:p>
        </p:txBody>
      </p:sp>
    </p:spTree>
    <p:extLst>
      <p:ext uri="{BB962C8B-B14F-4D97-AF65-F5344CB8AC3E}">
        <p14:creationId xmlns:p14="http://schemas.microsoft.com/office/powerpoint/2010/main" val="425226551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ECO: What We Gain </a:t>
            </a:r>
            <a:endParaRPr lang="en-US" dirty="0"/>
          </a:p>
        </p:txBody>
      </p:sp>
      <p:sp>
        <p:nvSpPr>
          <p:cNvPr id="3" name="Content Placeholder 2"/>
          <p:cNvSpPr>
            <a:spLocks noGrp="1"/>
          </p:cNvSpPr>
          <p:nvPr>
            <p:ph idx="1"/>
          </p:nvPr>
        </p:nvSpPr>
        <p:spPr>
          <a:xfrm>
            <a:off x="228600" y="1371600"/>
            <a:ext cx="8229600" cy="4876800"/>
          </a:xfrm>
        </p:spPr>
        <p:txBody>
          <a:bodyPr>
            <a:noAutofit/>
          </a:bodyPr>
          <a:lstStyle/>
          <a:p>
            <a:pPr lvl="0">
              <a:buClr>
                <a:srgbClr val="94C600"/>
              </a:buClr>
            </a:pPr>
            <a:r>
              <a:rPr lang="en-US" sz="2800" dirty="0" smtClean="0">
                <a:solidFill>
                  <a:prstClr val="black"/>
                </a:solidFill>
              </a:rPr>
              <a:t>Cross-pollination </a:t>
            </a:r>
            <a:r>
              <a:rPr lang="en-US" sz="2800" dirty="0">
                <a:solidFill>
                  <a:prstClr val="black"/>
                </a:solidFill>
              </a:rPr>
              <a:t>of leadership thru </a:t>
            </a:r>
            <a:r>
              <a:rPr lang="en-US" sz="2800" dirty="0" smtClean="0">
                <a:solidFill>
                  <a:prstClr val="black"/>
                </a:solidFill>
              </a:rPr>
              <a:t>Mission Affinity Groups (MAGs) </a:t>
            </a:r>
            <a:r>
              <a:rPr lang="en-US" sz="2800" dirty="0">
                <a:solidFill>
                  <a:prstClr val="black"/>
                </a:solidFill>
              </a:rPr>
              <a:t>&amp; </a:t>
            </a:r>
            <a:r>
              <a:rPr lang="en-US" sz="2800" dirty="0" smtClean="0">
                <a:solidFill>
                  <a:prstClr val="black"/>
                </a:solidFill>
              </a:rPr>
              <a:t>Pastor Covenant Groups (PCGs). </a:t>
            </a:r>
            <a:endParaRPr lang="en-US" sz="2800" dirty="0">
              <a:solidFill>
                <a:prstClr val="black"/>
              </a:solidFill>
            </a:endParaRPr>
          </a:p>
          <a:p>
            <a:pPr lvl="0">
              <a:buClr>
                <a:srgbClr val="94C600"/>
              </a:buClr>
            </a:pPr>
            <a:r>
              <a:rPr lang="en-US" sz="2800" dirty="0" smtClean="0">
                <a:solidFill>
                  <a:prstClr val="black"/>
                </a:solidFill>
              </a:rPr>
              <a:t>Greater opportunity </a:t>
            </a:r>
            <a:r>
              <a:rPr lang="en-US" sz="2800" dirty="0">
                <a:solidFill>
                  <a:prstClr val="black"/>
                </a:solidFill>
              </a:rPr>
              <a:t>to join in shared mission efforts with other churches </a:t>
            </a:r>
          </a:p>
          <a:p>
            <a:pPr lvl="0">
              <a:buClr>
                <a:srgbClr val="94C600"/>
              </a:buClr>
            </a:pPr>
            <a:r>
              <a:rPr lang="en-US" sz="2800" dirty="0" smtClean="0">
                <a:solidFill>
                  <a:prstClr val="black"/>
                </a:solidFill>
              </a:rPr>
              <a:t>Resource pool of pastors with theological leanings similar to ours.   </a:t>
            </a:r>
            <a:endParaRPr lang="en-US" sz="2800" dirty="0">
              <a:solidFill>
                <a:prstClr val="black"/>
              </a:solidFill>
            </a:endParaRPr>
          </a:p>
          <a:p>
            <a:pPr lvl="0">
              <a:buClr>
                <a:srgbClr val="94C600"/>
              </a:buClr>
            </a:pPr>
            <a:r>
              <a:rPr lang="en-US" sz="2800" dirty="0">
                <a:solidFill>
                  <a:prstClr val="black"/>
                </a:solidFill>
              </a:rPr>
              <a:t>Ability to Ordain Pastor Ken immediately.  </a:t>
            </a:r>
          </a:p>
          <a:p>
            <a:pPr lvl="0">
              <a:buClr>
                <a:srgbClr val="94C600"/>
              </a:buClr>
            </a:pPr>
            <a:r>
              <a:rPr lang="en-US" sz="2800" dirty="0" smtClean="0">
                <a:solidFill>
                  <a:prstClr val="black"/>
                </a:solidFill>
              </a:rPr>
              <a:t>We </a:t>
            </a:r>
            <a:r>
              <a:rPr lang="en-US" sz="2800" dirty="0">
                <a:solidFill>
                  <a:prstClr val="black"/>
                </a:solidFill>
              </a:rPr>
              <a:t>hold title to our property (Polity 4.0101)</a:t>
            </a:r>
          </a:p>
          <a:p>
            <a:endParaRPr lang="en-US" sz="2800" dirty="0"/>
          </a:p>
        </p:txBody>
      </p:sp>
    </p:spTree>
    <p:extLst>
      <p:ext uri="{BB962C8B-B14F-4D97-AF65-F5344CB8AC3E}">
        <p14:creationId xmlns:p14="http://schemas.microsoft.com/office/powerpoint/2010/main" val="354856752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Doesn’t Change. . . </a:t>
            </a:r>
            <a:endParaRPr lang="en-US" dirty="0"/>
          </a:p>
        </p:txBody>
      </p:sp>
      <p:sp>
        <p:nvSpPr>
          <p:cNvPr id="3" name="Content Placeholder 2"/>
          <p:cNvSpPr>
            <a:spLocks noGrp="1"/>
          </p:cNvSpPr>
          <p:nvPr>
            <p:ph idx="1"/>
          </p:nvPr>
        </p:nvSpPr>
        <p:spPr>
          <a:xfrm>
            <a:off x="228600" y="1600200"/>
            <a:ext cx="7848600" cy="4876800"/>
          </a:xfrm>
        </p:spPr>
        <p:txBody>
          <a:bodyPr>
            <a:noAutofit/>
          </a:bodyPr>
          <a:lstStyle/>
          <a:p>
            <a:pPr lvl="0">
              <a:buClr>
                <a:srgbClr val="94C600"/>
              </a:buClr>
            </a:pPr>
            <a:r>
              <a:rPr lang="en-US" sz="2800" dirty="0" smtClean="0">
                <a:solidFill>
                  <a:prstClr val="black"/>
                </a:solidFill>
              </a:rPr>
              <a:t>Our family – we can continue to be exactly who we are becoming.   </a:t>
            </a:r>
          </a:p>
          <a:p>
            <a:pPr lvl="0">
              <a:buClr>
                <a:srgbClr val="94C600"/>
              </a:buClr>
            </a:pPr>
            <a:r>
              <a:rPr lang="en-US" sz="2800" dirty="0" smtClean="0">
                <a:solidFill>
                  <a:prstClr val="black"/>
                </a:solidFill>
              </a:rPr>
              <a:t>The character and quality of our worship.  </a:t>
            </a:r>
          </a:p>
          <a:p>
            <a:pPr lvl="0">
              <a:buClr>
                <a:srgbClr val="94C600"/>
              </a:buClr>
            </a:pPr>
            <a:r>
              <a:rPr lang="en-US" sz="2800" dirty="0" smtClean="0">
                <a:solidFill>
                  <a:prstClr val="black"/>
                </a:solidFill>
              </a:rPr>
              <a:t>Our leadership.  </a:t>
            </a:r>
          </a:p>
          <a:p>
            <a:pPr lvl="0">
              <a:buClr>
                <a:srgbClr val="94C600"/>
              </a:buClr>
            </a:pPr>
            <a:r>
              <a:rPr lang="en-US" sz="2800" dirty="0" smtClean="0">
                <a:solidFill>
                  <a:prstClr val="black"/>
                </a:solidFill>
              </a:rPr>
              <a:t>Our commitment to being a beacon of hope and light to </a:t>
            </a:r>
            <a:r>
              <a:rPr lang="en-US" sz="2800" b="1" dirty="0" smtClean="0">
                <a:solidFill>
                  <a:prstClr val="black"/>
                </a:solidFill>
              </a:rPr>
              <a:t>ALL </a:t>
            </a:r>
            <a:r>
              <a:rPr lang="en-US" sz="2800" dirty="0" smtClean="0">
                <a:solidFill>
                  <a:prstClr val="black"/>
                </a:solidFill>
              </a:rPr>
              <a:t>of our Fountain Hills community. </a:t>
            </a:r>
            <a:endParaRPr lang="en-US" sz="2800" dirty="0" smtClean="0">
              <a:solidFill>
                <a:prstClr val="black"/>
              </a:solidFill>
            </a:endParaRPr>
          </a:p>
          <a:p>
            <a:pPr marL="114300" lvl="0" indent="0">
              <a:buClr>
                <a:srgbClr val="94C600"/>
              </a:buClr>
              <a:buNone/>
            </a:pPr>
            <a:endParaRPr lang="en-US" sz="2800" dirty="0">
              <a:solidFill>
                <a:prstClr val="black"/>
              </a:solidFill>
            </a:endParaRPr>
          </a:p>
          <a:p>
            <a:pPr marL="114300" lvl="0" indent="0">
              <a:buClr>
                <a:srgbClr val="94C600"/>
              </a:buClr>
              <a:buNone/>
            </a:pPr>
            <a:r>
              <a:rPr lang="en-US" sz="2800" b="1" dirty="0" smtClean="0">
                <a:solidFill>
                  <a:prstClr val="black"/>
                </a:solidFill>
              </a:rPr>
              <a:t>Bottom Line: </a:t>
            </a:r>
            <a:r>
              <a:rPr lang="en-US" sz="2800" dirty="0" smtClean="0">
                <a:solidFill>
                  <a:prstClr val="black"/>
                </a:solidFill>
              </a:rPr>
              <a:t>The first Sunday </a:t>
            </a:r>
            <a:r>
              <a:rPr lang="en-US" sz="2800" b="1" i="1" dirty="0" smtClean="0">
                <a:solidFill>
                  <a:prstClr val="black"/>
                </a:solidFill>
              </a:rPr>
              <a:t>after</a:t>
            </a:r>
            <a:r>
              <a:rPr lang="en-US" sz="2800" dirty="0" smtClean="0">
                <a:solidFill>
                  <a:prstClr val="black"/>
                </a:solidFill>
              </a:rPr>
              <a:t> we make the change will look exactly like the last Sunday </a:t>
            </a:r>
            <a:r>
              <a:rPr lang="en-US" sz="2800" b="1" i="1" dirty="0" smtClean="0">
                <a:solidFill>
                  <a:prstClr val="black"/>
                </a:solidFill>
              </a:rPr>
              <a:t>before</a:t>
            </a:r>
            <a:r>
              <a:rPr lang="en-US" sz="2800" dirty="0" smtClean="0">
                <a:solidFill>
                  <a:prstClr val="black"/>
                </a:solidFill>
              </a:rPr>
              <a:t> –</a:t>
            </a:r>
          </a:p>
          <a:p>
            <a:pPr marL="114300" lvl="0" indent="0" algn="ctr">
              <a:buClr>
                <a:srgbClr val="94C600"/>
              </a:buClr>
              <a:buNone/>
            </a:pPr>
            <a:r>
              <a:rPr lang="en-US" sz="2800" b="1" dirty="0" smtClean="0">
                <a:solidFill>
                  <a:prstClr val="black"/>
                </a:solidFill>
              </a:rPr>
              <a:t>Except for the ADDED JOY!  </a:t>
            </a:r>
            <a:r>
              <a:rPr lang="en-US" sz="2800" b="1" dirty="0" smtClean="0">
                <a:solidFill>
                  <a:prstClr val="black"/>
                </a:solidFill>
              </a:rPr>
              <a:t> </a:t>
            </a:r>
            <a:endParaRPr lang="en-US" sz="2800" b="1" dirty="0"/>
          </a:p>
        </p:txBody>
      </p:sp>
    </p:spTree>
    <p:extLst>
      <p:ext uri="{BB962C8B-B14F-4D97-AF65-F5344CB8AC3E}">
        <p14:creationId xmlns:p14="http://schemas.microsoft.com/office/powerpoint/2010/main" val="39582143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Are We </a:t>
            </a:r>
            <a:br>
              <a:rPr lang="en-US" dirty="0" smtClean="0"/>
            </a:br>
            <a:r>
              <a:rPr lang="en-US" dirty="0" smtClean="0"/>
              <a:t>Having This Conversation?</a:t>
            </a:r>
            <a:endParaRPr lang="en-US" dirty="0"/>
          </a:p>
        </p:txBody>
      </p:sp>
      <p:sp>
        <p:nvSpPr>
          <p:cNvPr id="3" name="Content Placeholder 2"/>
          <p:cNvSpPr>
            <a:spLocks noGrp="1"/>
          </p:cNvSpPr>
          <p:nvPr>
            <p:ph idx="1"/>
          </p:nvPr>
        </p:nvSpPr>
        <p:spPr>
          <a:xfrm>
            <a:off x="457200" y="2209800"/>
            <a:ext cx="7620000" cy="4191000"/>
          </a:xfrm>
        </p:spPr>
        <p:txBody>
          <a:bodyPr>
            <a:normAutofit/>
          </a:bodyPr>
          <a:lstStyle/>
          <a:p>
            <a:r>
              <a:rPr lang="en-US" sz="2800" dirty="0" smtClean="0"/>
              <a:t>72% of our family has expressed a clear desire to depart the PC(USA) </a:t>
            </a:r>
          </a:p>
          <a:p>
            <a:endParaRPr lang="en-US" sz="2800" dirty="0" smtClean="0"/>
          </a:p>
          <a:p>
            <a:r>
              <a:rPr lang="en-US" sz="2800" dirty="0" smtClean="0"/>
              <a:t>PC(USA) will only dismiss us to “another Reformed body” </a:t>
            </a:r>
          </a:p>
          <a:p>
            <a:endParaRPr lang="en-US" sz="2800" b="1" dirty="0"/>
          </a:p>
          <a:p>
            <a:pPr marL="114300" indent="0">
              <a:buNone/>
            </a:pPr>
            <a:endParaRPr lang="en-US" sz="2800" dirty="0"/>
          </a:p>
        </p:txBody>
      </p:sp>
    </p:spTree>
    <p:extLst>
      <p:ext uri="{BB962C8B-B14F-4D97-AF65-F5344CB8AC3E}">
        <p14:creationId xmlns:p14="http://schemas.microsoft.com/office/powerpoint/2010/main" val="3374105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Our Options? </a:t>
            </a:r>
            <a:endParaRPr lang="en-US" dirty="0"/>
          </a:p>
        </p:txBody>
      </p:sp>
      <p:sp>
        <p:nvSpPr>
          <p:cNvPr id="3" name="Content Placeholder 2"/>
          <p:cNvSpPr>
            <a:spLocks noGrp="1"/>
          </p:cNvSpPr>
          <p:nvPr>
            <p:ph idx="1"/>
          </p:nvPr>
        </p:nvSpPr>
        <p:spPr>
          <a:xfrm>
            <a:off x="304800" y="1600200"/>
            <a:ext cx="7924800" cy="4800600"/>
          </a:xfrm>
        </p:spPr>
        <p:txBody>
          <a:bodyPr>
            <a:normAutofit/>
          </a:bodyPr>
          <a:lstStyle/>
          <a:p>
            <a:endParaRPr lang="en-US" sz="2800" dirty="0" smtClean="0"/>
          </a:p>
          <a:p>
            <a:r>
              <a:rPr lang="en-US" sz="2800" dirty="0" smtClean="0"/>
              <a:t>Presbyterian Church in America (PCA) </a:t>
            </a:r>
          </a:p>
          <a:p>
            <a:pPr marL="114300" indent="0">
              <a:buNone/>
            </a:pPr>
            <a:endParaRPr lang="en-US" sz="2800" dirty="0" smtClean="0"/>
          </a:p>
          <a:p>
            <a:r>
              <a:rPr lang="en-US" sz="2800" dirty="0" smtClean="0"/>
              <a:t>Evangelical Presbyterian Church (EPC) </a:t>
            </a:r>
          </a:p>
          <a:p>
            <a:pPr marL="114300" indent="0">
              <a:buNone/>
            </a:pPr>
            <a:endParaRPr lang="en-US" sz="2800" dirty="0" smtClean="0"/>
          </a:p>
          <a:p>
            <a:r>
              <a:rPr lang="en-US" sz="2800" dirty="0" smtClean="0"/>
              <a:t>Covenant Order of Evangelical Presbyterians (ECO) </a:t>
            </a:r>
            <a:endParaRPr lang="en-US" sz="2800" dirty="0"/>
          </a:p>
        </p:txBody>
      </p:sp>
    </p:spTree>
    <p:extLst>
      <p:ext uri="{BB962C8B-B14F-4D97-AF65-F5344CB8AC3E}">
        <p14:creationId xmlns:p14="http://schemas.microsoft.com/office/powerpoint/2010/main" val="14588524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is ECO? </a:t>
            </a:r>
            <a:endParaRPr lang="en-US" dirty="0"/>
          </a:p>
        </p:txBody>
      </p:sp>
      <p:sp>
        <p:nvSpPr>
          <p:cNvPr id="3" name="Content Placeholder 2"/>
          <p:cNvSpPr>
            <a:spLocks noGrp="1"/>
          </p:cNvSpPr>
          <p:nvPr>
            <p:ph idx="1"/>
          </p:nvPr>
        </p:nvSpPr>
        <p:spPr/>
        <p:txBody>
          <a:bodyPr>
            <a:normAutofit/>
          </a:bodyPr>
          <a:lstStyle/>
          <a:p>
            <a:r>
              <a:rPr lang="en-US" sz="2800" i="1" dirty="0"/>
              <a:t>We seek to be a </a:t>
            </a:r>
            <a:r>
              <a:rPr lang="en-US" sz="2800" b="1" i="1" dirty="0"/>
              <a:t>movement, </a:t>
            </a:r>
            <a:r>
              <a:rPr lang="en-US" sz="2800" i="1" dirty="0"/>
              <a:t>not just a </a:t>
            </a:r>
            <a:r>
              <a:rPr lang="en-US" sz="2800" b="1" i="1" dirty="0"/>
              <a:t>denomination</a:t>
            </a:r>
            <a:r>
              <a:rPr lang="en-US" sz="2800" b="1" i="1" dirty="0" smtClean="0"/>
              <a:t>.</a:t>
            </a:r>
          </a:p>
          <a:p>
            <a:endParaRPr lang="en-US" sz="2800" b="1" dirty="0"/>
          </a:p>
          <a:p>
            <a:r>
              <a:rPr lang="en-US" sz="2800" b="1" i="1" dirty="0"/>
              <a:t>Our Mission</a:t>
            </a:r>
          </a:p>
          <a:p>
            <a:pPr lvl="1"/>
            <a:r>
              <a:rPr lang="en-US" sz="2800" dirty="0"/>
              <a:t>To build flourishing churches that make disciples of Jesus Christ</a:t>
            </a:r>
            <a:r>
              <a:rPr lang="en-US" sz="2600" dirty="0"/>
              <a:t>.</a:t>
            </a:r>
          </a:p>
          <a:p>
            <a:endParaRPr lang="en-US" sz="2800" dirty="0"/>
          </a:p>
        </p:txBody>
      </p:sp>
    </p:spTree>
    <p:extLst>
      <p:ext uri="{BB962C8B-B14F-4D97-AF65-F5344CB8AC3E}">
        <p14:creationId xmlns:p14="http://schemas.microsoft.com/office/powerpoint/2010/main" val="12801978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is ECO? </a:t>
            </a:r>
            <a:endParaRPr lang="en-US" dirty="0"/>
          </a:p>
        </p:txBody>
      </p:sp>
      <p:sp>
        <p:nvSpPr>
          <p:cNvPr id="3" name="Content Placeholder 2"/>
          <p:cNvSpPr>
            <a:spLocks noGrp="1"/>
          </p:cNvSpPr>
          <p:nvPr>
            <p:ph idx="1"/>
          </p:nvPr>
        </p:nvSpPr>
        <p:spPr/>
        <p:txBody>
          <a:bodyPr>
            <a:normAutofit/>
          </a:bodyPr>
          <a:lstStyle/>
          <a:p>
            <a:r>
              <a:rPr lang="en-US" sz="2800" dirty="0" smtClean="0"/>
              <a:t>The name ECO reinforces our passion for </a:t>
            </a:r>
            <a:r>
              <a:rPr lang="en-US" sz="2800" b="1" i="1" dirty="0" smtClean="0"/>
              <a:t>strengthening the ecosystems of local churches.</a:t>
            </a:r>
            <a:r>
              <a:rPr lang="en-US" sz="2800" dirty="0" smtClean="0"/>
              <a:t> </a:t>
            </a:r>
          </a:p>
          <a:p>
            <a:r>
              <a:rPr lang="en-US" sz="2800" dirty="0" smtClean="0"/>
              <a:t>We </a:t>
            </a:r>
            <a:r>
              <a:rPr lang="en-US" sz="2800" dirty="0"/>
              <a:t>believe the church is a </a:t>
            </a:r>
            <a:r>
              <a:rPr lang="en-US" sz="2800" b="1" i="1" dirty="0"/>
              <a:t>living organism </a:t>
            </a:r>
            <a:r>
              <a:rPr lang="en-US" sz="2800" dirty="0"/>
              <a:t>that needs life-giving resources to help it grow, thrive, and multiply. </a:t>
            </a:r>
            <a:endParaRPr lang="en-US" sz="2800" dirty="0" smtClean="0"/>
          </a:p>
          <a:p>
            <a:r>
              <a:rPr lang="en-US" sz="2800" b="1" i="1" dirty="0" smtClean="0"/>
              <a:t>ECO </a:t>
            </a:r>
            <a:r>
              <a:rPr lang="en-US" sz="2800" b="1" i="1" dirty="0"/>
              <a:t>is committed to cultivating a healthy, diverse, resource-rich ecosystem where pastors and congregations can flourish.</a:t>
            </a:r>
          </a:p>
          <a:p>
            <a:endParaRPr lang="en-US" sz="2800" dirty="0"/>
          </a:p>
        </p:txBody>
      </p:sp>
    </p:spTree>
    <p:extLst>
      <p:ext uri="{BB962C8B-B14F-4D97-AF65-F5344CB8AC3E}">
        <p14:creationId xmlns:p14="http://schemas.microsoft.com/office/powerpoint/2010/main" val="4266577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is ECO? </a:t>
            </a:r>
            <a:endParaRPr lang="en-US" dirty="0"/>
          </a:p>
        </p:txBody>
      </p:sp>
      <p:sp>
        <p:nvSpPr>
          <p:cNvPr id="3" name="Content Placeholder 2"/>
          <p:cNvSpPr>
            <a:spLocks noGrp="1"/>
          </p:cNvSpPr>
          <p:nvPr>
            <p:ph idx="1"/>
          </p:nvPr>
        </p:nvSpPr>
        <p:spPr/>
        <p:txBody>
          <a:bodyPr>
            <a:normAutofit/>
          </a:bodyPr>
          <a:lstStyle/>
          <a:p>
            <a:r>
              <a:rPr lang="en-US" sz="2800" b="1" dirty="0"/>
              <a:t>ECO's Four Priorities:</a:t>
            </a:r>
          </a:p>
          <a:p>
            <a:pPr>
              <a:buFont typeface="Arial"/>
              <a:buChar char="•"/>
            </a:pPr>
            <a:r>
              <a:rPr lang="en-US" sz="2800" dirty="0"/>
              <a:t>Lift up the centrality of the gospel.</a:t>
            </a:r>
          </a:p>
          <a:p>
            <a:pPr>
              <a:buFont typeface="Arial"/>
              <a:buChar char="•"/>
            </a:pPr>
            <a:r>
              <a:rPr lang="en-US" sz="2800" dirty="0"/>
              <a:t>Grow with an emerging generation of leaders.</a:t>
            </a:r>
          </a:p>
          <a:p>
            <a:pPr>
              <a:buFont typeface="Arial"/>
              <a:buChar char="•"/>
            </a:pPr>
            <a:r>
              <a:rPr lang="en-US" sz="2800" dirty="0"/>
              <a:t>Prioritize a wave of church innovation.</a:t>
            </a:r>
          </a:p>
          <a:p>
            <a:pPr>
              <a:buFont typeface="Arial"/>
              <a:buChar char="•"/>
            </a:pPr>
            <a:r>
              <a:rPr lang="en-US" sz="2800" dirty="0" smtClean="0"/>
              <a:t>Nurture relationships &amp; foster accountability among local church leaders.</a:t>
            </a:r>
            <a:endParaRPr lang="en-US" sz="2800" dirty="0"/>
          </a:p>
          <a:p>
            <a:endParaRPr lang="en-US" sz="2800" dirty="0"/>
          </a:p>
        </p:txBody>
      </p:sp>
    </p:spTree>
    <p:extLst>
      <p:ext uri="{BB962C8B-B14F-4D97-AF65-F5344CB8AC3E}">
        <p14:creationId xmlns:p14="http://schemas.microsoft.com/office/powerpoint/2010/main" val="2672237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Challenges ECO is Addressing</a:t>
            </a:r>
            <a:endParaRPr lang="en-US" dirty="0"/>
          </a:p>
        </p:txBody>
      </p:sp>
      <p:sp>
        <p:nvSpPr>
          <p:cNvPr id="3" name="Content Placeholder 2"/>
          <p:cNvSpPr>
            <a:spLocks noGrp="1"/>
          </p:cNvSpPr>
          <p:nvPr>
            <p:ph idx="1"/>
          </p:nvPr>
        </p:nvSpPr>
        <p:spPr/>
        <p:txBody>
          <a:bodyPr>
            <a:normAutofit/>
          </a:bodyPr>
          <a:lstStyle/>
          <a:p>
            <a:endParaRPr lang="en-US" sz="2800" dirty="0" smtClean="0"/>
          </a:p>
          <a:p>
            <a:r>
              <a:rPr lang="en-US" sz="2800" b="1" dirty="0" smtClean="0"/>
              <a:t>Theological Challenge </a:t>
            </a:r>
            <a:r>
              <a:rPr lang="en-US" sz="2800" dirty="0" smtClean="0"/>
              <a:t>– This is the most immediately apparent issue and the first concern of most congregations.  </a:t>
            </a:r>
          </a:p>
          <a:p>
            <a:pPr marL="114300" indent="0">
              <a:buNone/>
            </a:pPr>
            <a:endParaRPr lang="en-US" sz="2800" dirty="0" smtClean="0"/>
          </a:p>
          <a:p>
            <a:r>
              <a:rPr lang="en-US" sz="2800" b="1" dirty="0" smtClean="0"/>
              <a:t>Institutional Challenge </a:t>
            </a:r>
            <a:r>
              <a:rPr lang="en-US" sz="2800" dirty="0" smtClean="0"/>
              <a:t>– A “denomination” needs to focus on the health of the church and its leaders, not on bickering and/or institutional preservation. </a:t>
            </a:r>
            <a:endParaRPr lang="en-US" sz="2800" dirty="0"/>
          </a:p>
        </p:txBody>
      </p:sp>
    </p:spTree>
    <p:extLst>
      <p:ext uri="{BB962C8B-B14F-4D97-AF65-F5344CB8AC3E}">
        <p14:creationId xmlns:p14="http://schemas.microsoft.com/office/powerpoint/2010/main" val="27466210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ECO’s </a:t>
            </a:r>
            <a:r>
              <a:rPr lang="en-US" dirty="0"/>
              <a:t>Core Values</a:t>
            </a:r>
          </a:p>
        </p:txBody>
      </p:sp>
      <p:sp>
        <p:nvSpPr>
          <p:cNvPr id="3" name="Content Placeholder 2"/>
          <p:cNvSpPr>
            <a:spLocks noGrp="1"/>
          </p:cNvSpPr>
          <p:nvPr>
            <p:ph idx="1"/>
          </p:nvPr>
        </p:nvSpPr>
        <p:spPr>
          <a:xfrm>
            <a:off x="76200" y="1600200"/>
            <a:ext cx="8229600" cy="4800600"/>
          </a:xfrm>
        </p:spPr>
        <p:txBody>
          <a:bodyPr>
            <a:noAutofit/>
          </a:bodyPr>
          <a:lstStyle/>
          <a:p>
            <a:r>
              <a:rPr lang="en-US" sz="2800" b="1" dirty="0"/>
              <a:t>Jesus-shaped Identity:</a:t>
            </a:r>
            <a:br>
              <a:rPr lang="en-US" sz="2800" b="1" dirty="0"/>
            </a:br>
            <a:r>
              <a:rPr lang="en-US" sz="2800" dirty="0"/>
              <a:t>We believe Jesus Christ must be </a:t>
            </a:r>
            <a:r>
              <a:rPr lang="en-US" sz="2800" b="1" i="1" dirty="0"/>
              <a:t>at the center </a:t>
            </a:r>
            <a:r>
              <a:rPr lang="en-US" sz="2800" dirty="0"/>
              <a:t>of our lives and making disciples of Jesus </a:t>
            </a:r>
            <a:r>
              <a:rPr lang="en-US" sz="2800" b="1" i="1" dirty="0"/>
              <a:t>at the core </a:t>
            </a:r>
            <a:r>
              <a:rPr lang="en-US" sz="2800" dirty="0"/>
              <a:t>of our ministry.</a:t>
            </a:r>
          </a:p>
          <a:p>
            <a:r>
              <a:rPr lang="en-US" sz="2800" b="1" dirty="0"/>
              <a:t>Biblical Integrity:</a:t>
            </a:r>
            <a:br>
              <a:rPr lang="en-US" sz="2800" b="1" dirty="0"/>
            </a:br>
            <a:r>
              <a:rPr lang="en-US" sz="2800" dirty="0"/>
              <a:t>We believe the Bible is the </a:t>
            </a:r>
            <a:r>
              <a:rPr lang="en-US" sz="2800" b="1" i="1" dirty="0"/>
              <a:t>unique and authoritative Word of God,</a:t>
            </a:r>
            <a:r>
              <a:rPr lang="en-US" sz="2800" dirty="0"/>
              <a:t> which teaches all that is necessary for faith and life. The prominence of God’s Word over our lives shapes our priorities, and the unrivaled authority of the Bible directs our actions to be in concert with Christ’s very best for our lives. </a:t>
            </a:r>
          </a:p>
          <a:p>
            <a:endParaRPr lang="en-US" sz="2800" dirty="0"/>
          </a:p>
        </p:txBody>
      </p:sp>
    </p:spTree>
    <p:extLst>
      <p:ext uri="{BB962C8B-B14F-4D97-AF65-F5344CB8AC3E}">
        <p14:creationId xmlns:p14="http://schemas.microsoft.com/office/powerpoint/2010/main" val="17037794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613</TotalTime>
  <Words>1500</Words>
  <Application>Microsoft Office PowerPoint</Application>
  <PresentationFormat>On-screen Show (4:3)</PresentationFormat>
  <Paragraphs>138</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Adjacency</vt:lpstr>
      <vt:lpstr>Understanding ECO</vt:lpstr>
      <vt:lpstr>Why Are We  Having This Conversation?</vt:lpstr>
      <vt:lpstr>Why Are We  Having This Conversation?</vt:lpstr>
      <vt:lpstr>What Are Our Options? </vt:lpstr>
      <vt:lpstr>Who is ECO? </vt:lpstr>
      <vt:lpstr>Who is ECO? </vt:lpstr>
      <vt:lpstr>Who is ECO? </vt:lpstr>
      <vt:lpstr>2 Challenges ECO is Addressing</vt:lpstr>
      <vt:lpstr>ECO’s Core Values</vt:lpstr>
      <vt:lpstr>ECO’s Core Values</vt:lpstr>
      <vt:lpstr>ECO’s Core Values</vt:lpstr>
      <vt:lpstr>ECO’s Core Values</vt:lpstr>
      <vt:lpstr>ECO By the Numbers </vt:lpstr>
      <vt:lpstr>3 Things ECO is Looking for</vt:lpstr>
      <vt:lpstr>3 Things ECO is Looking for</vt:lpstr>
      <vt:lpstr>3 Things ECO is Looking for</vt:lpstr>
      <vt:lpstr>Notes on the Essential Tenets</vt:lpstr>
      <vt:lpstr>Notes on the Essential Tenets</vt:lpstr>
      <vt:lpstr>Core Topics  of the Essential Tenets</vt:lpstr>
      <vt:lpstr>The Essential Tenets  Offer a Confession. . . </vt:lpstr>
      <vt:lpstr>And Respond with a Call. . .</vt:lpstr>
      <vt:lpstr>Who is Welcome  in the ECO Family? </vt:lpstr>
      <vt:lpstr>BUT -- A Flash Point for Us. . . </vt:lpstr>
      <vt:lpstr>AND – a Possible Way Forward </vt:lpstr>
      <vt:lpstr>ECO &amp; The Confessions </vt:lpstr>
      <vt:lpstr>ECO: What We Gain </vt:lpstr>
      <vt:lpstr>ECO: What We Gain </vt:lpstr>
      <vt:lpstr>ECO: What We Gain </vt:lpstr>
      <vt:lpstr>What Doesn’t Change. . .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ECO</dc:title>
  <dc:creator>Bill Good</dc:creator>
  <cp:lastModifiedBy>Bill Good</cp:lastModifiedBy>
  <cp:revision>38</cp:revision>
  <dcterms:created xsi:type="dcterms:W3CDTF">2016-08-30T18:19:38Z</dcterms:created>
  <dcterms:modified xsi:type="dcterms:W3CDTF">2016-09-04T20:23:54Z</dcterms:modified>
</cp:coreProperties>
</file>