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7" r:id="rId2"/>
    <p:sldId id="293" r:id="rId3"/>
    <p:sldId id="292" r:id="rId4"/>
    <p:sldId id="279" r:id="rId5"/>
    <p:sldId id="286" r:id="rId6"/>
    <p:sldId id="287" r:id="rId7"/>
    <p:sldId id="285" r:id="rId8"/>
    <p:sldId id="289" r:id="rId9"/>
    <p:sldId id="290" r:id="rId10"/>
    <p:sldId id="288" r:id="rId11"/>
    <p:sldId id="294" r:id="rId12"/>
  </p:sldIdLst>
  <p:sldSz cx="9144000" cy="6858000" type="screen4x3"/>
  <p:notesSz cx="6858000" cy="90773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09F7F-24AB-49F5-822E-CDA7CB187754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1883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1883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A60E6-3ABE-4175-A541-8F7A28765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94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504A1-FBAE-42FA-8BB5-010BAF614597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7F5F-2BCB-4757-A061-1312C4C3A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60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504A1-FBAE-42FA-8BB5-010BAF614597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7F5F-2BCB-4757-A061-1312C4C3A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508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504A1-FBAE-42FA-8BB5-010BAF614597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7F5F-2BCB-4757-A061-1312C4C3A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44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504A1-FBAE-42FA-8BB5-010BAF614597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7F5F-2BCB-4757-A061-1312C4C3A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504A1-FBAE-42FA-8BB5-010BAF614597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7F5F-2BCB-4757-A061-1312C4C3A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7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504A1-FBAE-42FA-8BB5-010BAF614597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7F5F-2BCB-4757-A061-1312C4C3A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75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504A1-FBAE-42FA-8BB5-010BAF614597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7F5F-2BCB-4757-A061-1312C4C3A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82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504A1-FBAE-42FA-8BB5-010BAF614597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7F5F-2BCB-4757-A061-1312C4C3A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3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504A1-FBAE-42FA-8BB5-010BAF614597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7F5F-2BCB-4757-A061-1312C4C3A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5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504A1-FBAE-42FA-8BB5-010BAF614597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7F5F-2BCB-4757-A061-1312C4C3A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46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504A1-FBAE-42FA-8BB5-010BAF614597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57F5F-2BCB-4757-A061-1312C4C3A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7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504A1-FBAE-42FA-8BB5-010BAF614597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57F5F-2BCB-4757-A061-1312C4C3A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298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64833"/>
            <a:ext cx="9144000" cy="1793167"/>
          </a:xfrm>
        </p:spPr>
        <p:txBody>
          <a:bodyPr>
            <a:normAutofit fontScale="90000"/>
          </a:bodyPr>
          <a:lstStyle/>
          <a:p>
            <a:pPr marL="182880" algn="l"/>
            <a:r>
              <a:rPr lang="en-US" dirty="0">
                <a:solidFill>
                  <a:schemeClr val="bg1"/>
                </a:solidFill>
                <a:effectLst>
                  <a:reflection blurRad="6350" endPos="0" dir="5400000" sy="-100000" algn="bl" rotWithShape="0"/>
                </a:effectLst>
              </a:rPr>
              <a:t/>
            </a:r>
            <a:br>
              <a:rPr lang="en-US" dirty="0">
                <a:solidFill>
                  <a:schemeClr val="bg1"/>
                </a:solidFill>
                <a:effectLst>
                  <a:reflection blurRad="6350" endPos="0" dir="5400000" sy="-100000" algn="bl" rotWithShape="0"/>
                </a:effectLst>
              </a:rPr>
            </a:br>
            <a:r>
              <a:rPr lang="en-US" dirty="0" smtClean="0">
                <a:solidFill>
                  <a:schemeClr val="bg1"/>
                </a:solidFill>
                <a:effectLst>
                  <a:reflection blurRad="6350" endPos="0" dir="5400000" sy="-100000" algn="bl" rotWithShape="0"/>
                </a:effectLst>
              </a:rPr>
              <a:t>        A Visit From </a:t>
            </a:r>
            <a:r>
              <a:rPr lang="en-US" dirty="0"/>
              <a:t> </a:t>
            </a:r>
            <a:r>
              <a:rPr lang="en-US" dirty="0">
                <a:solidFill>
                  <a:schemeClr val="bg1"/>
                </a:solidFill>
                <a:effectLst>
                  <a:reflection blurRad="6350" endPos="0" dir="5400000" sy="-100000" algn="bl" rotWithShape="0"/>
                </a:effectLst>
              </a:rPr>
              <a:t>Brad </a:t>
            </a:r>
            <a:r>
              <a:rPr lang="en-US" dirty="0" smtClean="0">
                <a:solidFill>
                  <a:schemeClr val="bg1"/>
                </a:solidFill>
                <a:effectLst>
                  <a:reflection blurRad="6350" endPos="0" dir="5400000" sy="-100000" algn="bl" rotWithShape="0"/>
                </a:effectLst>
              </a:rPr>
              <a:t>Munroe</a:t>
            </a:r>
            <a:br>
              <a:rPr lang="en-US" dirty="0" smtClean="0">
                <a:solidFill>
                  <a:schemeClr val="bg1"/>
                </a:solidFill>
                <a:effectLst>
                  <a:reflection blurRad="6350" endPos="0" dir="5400000" sy="-100000" algn="bl" rotWithShape="0"/>
                </a:effectLst>
              </a:rPr>
            </a:br>
            <a:r>
              <a:rPr lang="en-US" sz="3100" dirty="0" smtClean="0">
                <a:solidFill>
                  <a:schemeClr val="bg1"/>
                </a:solidFill>
                <a:effectLst>
                  <a:reflection blurRad="6350" endPos="0" dir="5400000" sy="-100000" algn="bl" rotWithShape="0"/>
                </a:effectLst>
              </a:rPr>
              <a:t>                                   (Presbytery </a:t>
            </a:r>
            <a:r>
              <a:rPr lang="en-US" sz="3100" dirty="0">
                <a:solidFill>
                  <a:schemeClr val="bg1"/>
                </a:solidFill>
                <a:effectLst>
                  <a:reflection blurRad="6350" endPos="0" dir="5400000" sy="-100000" algn="bl" rotWithShape="0"/>
                </a:effectLst>
              </a:rPr>
              <a:t>Pastor/Exec) </a:t>
            </a:r>
            <a:r>
              <a:rPr lang="en-US" dirty="0">
                <a:solidFill>
                  <a:schemeClr val="bg1"/>
                </a:solidFill>
                <a:effectLst>
                  <a:reflection blurRad="6350" endPos="0" dir="5400000" sy="-100000" algn="bl" rotWithShape="0"/>
                </a:effectLst>
              </a:rPr>
              <a:t/>
            </a:r>
            <a:br>
              <a:rPr lang="en-US" dirty="0">
                <a:solidFill>
                  <a:schemeClr val="bg1"/>
                </a:solidFill>
                <a:effectLst>
                  <a:reflection blurRad="6350" endPos="0" dir="5400000" sy="-100000" algn="bl" rotWithShape="0"/>
                </a:effectLst>
              </a:rPr>
            </a:br>
            <a:r>
              <a:rPr lang="en-US" sz="4900" dirty="0" smtClean="0">
                <a:solidFill>
                  <a:schemeClr val="bg1"/>
                </a:solidFill>
                <a:effectLst>
                  <a:reflection blurRad="6350" endPos="0" dir="5400000" sy="-100000" algn="bl" rotWithShape="0"/>
                </a:effectLst>
              </a:rPr>
              <a:t>                         </a:t>
            </a:r>
            <a:r>
              <a:rPr lang="en-US" sz="4900" i="1" dirty="0" smtClean="0">
                <a:solidFill>
                  <a:schemeClr val="bg1"/>
                </a:solidFill>
                <a:effectLst>
                  <a:reflection blurRad="6350" endPos="0" dir="5400000" sy="-100000" algn="bl" rotWithShape="0"/>
                </a:effectLst>
                <a:latin typeface="+mn-lt"/>
                <a:ea typeface="+mn-ea"/>
                <a:cs typeface="+mn-cs"/>
              </a:rPr>
              <a:t>and some Pros and Cons</a:t>
            </a:r>
            <a:r>
              <a:rPr lang="en-US" sz="4900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sz="4900" i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endParaRPr lang="en-US" sz="4900" i="1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903" y="228600"/>
            <a:ext cx="1378194" cy="1371600"/>
          </a:xfrm>
          <a:prstGeom prst="rect">
            <a:avLst/>
          </a:prstGeom>
          <a:ln w="34925">
            <a:solidFill>
              <a:srgbClr val="00B0F0"/>
            </a:solidFill>
          </a:ln>
        </p:spPr>
      </p:pic>
      <p:pic>
        <p:nvPicPr>
          <p:cNvPr id="1026" name="Picture 2" descr="http://presbyterydecristo.org/clientimages/50548/brad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94"/>
          <a:stretch/>
        </p:blipFill>
        <p:spPr bwMode="auto">
          <a:xfrm>
            <a:off x="7162800" y="4724399"/>
            <a:ext cx="1075783" cy="1354895"/>
          </a:xfrm>
          <a:prstGeom prst="rect">
            <a:avLst/>
          </a:prstGeom>
          <a:noFill/>
          <a:ln w="412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657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809" y="304800"/>
            <a:ext cx="1905000" cy="1895885"/>
          </a:xfrm>
          <a:prstGeom prst="rect">
            <a:avLst/>
          </a:prstGeom>
          <a:ln w="34925">
            <a:solidFill>
              <a:srgbClr val="00B0F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80109" y="2590800"/>
            <a:ext cx="8534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i="1" dirty="0" smtClean="0">
                <a:solidFill>
                  <a:schemeClr val="bg1"/>
                </a:solidFill>
              </a:rPr>
              <a:t>What are your reasons?</a:t>
            </a:r>
            <a:endParaRPr lang="en-US" sz="8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88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6" b="31111"/>
          <a:stretch/>
        </p:blipFill>
        <p:spPr>
          <a:xfrm>
            <a:off x="457200" y="152400"/>
            <a:ext cx="8229600" cy="6400800"/>
          </a:xfrm>
          <a:prstGeom prst="rect">
            <a:avLst/>
          </a:prstGeom>
          <a:ln w="34925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3725909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42218"/>
            <a:ext cx="1905000" cy="1895885"/>
          </a:xfrm>
          <a:prstGeom prst="rect">
            <a:avLst/>
          </a:prstGeom>
          <a:ln w="34925">
            <a:solidFill>
              <a:srgbClr val="00B0F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2057400" y="428440"/>
            <a:ext cx="689804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9600" i="1" u="dbl">
                <a:solidFill>
                  <a:schemeClr val="bg1"/>
                </a:solidFill>
                <a:latin typeface="Abyssinica SIL" panose="02000603020000020004" pitchFamily="2" charset="0"/>
              </a:defRPr>
            </a:lvl1pPr>
          </a:lstStyle>
          <a:p>
            <a:r>
              <a:rPr lang="en-US" sz="8000" dirty="0"/>
              <a:t>Speaking the truth in love </a:t>
            </a:r>
            <a:r>
              <a:rPr lang="en-US" sz="8000" dirty="0" smtClean="0"/>
              <a:t> </a:t>
            </a:r>
            <a:endParaRPr lang="en-US" sz="8000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2819400"/>
            <a:ext cx="6858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800" b="1" i="1" dirty="0" smtClean="0">
                <a:solidFill>
                  <a:schemeClr val="bg1"/>
                </a:solidFill>
              </a:rPr>
              <a:t>Be Prayerful. . .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800" b="1" i="1" dirty="0" smtClean="0">
                <a:solidFill>
                  <a:schemeClr val="bg1"/>
                </a:solidFill>
              </a:rPr>
              <a:t>Be Thoughtful. . .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800" b="1" i="1" dirty="0" smtClean="0">
                <a:solidFill>
                  <a:schemeClr val="bg1"/>
                </a:solidFill>
              </a:rPr>
              <a:t>Be Respectful. . .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800" b="1" i="1" dirty="0" smtClean="0">
                <a:solidFill>
                  <a:schemeClr val="bg1"/>
                </a:solidFill>
              </a:rPr>
              <a:t>Speak Responsibly. . 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" y="5715000"/>
            <a:ext cx="899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8000" i="1" u="dbl">
                <a:solidFill>
                  <a:schemeClr val="bg1"/>
                </a:solidFill>
                <a:latin typeface="Abyssinica SIL" panose="02000603020000020004" pitchFamily="2" charset="0"/>
              </a:defRPr>
            </a:lvl1pPr>
          </a:lstStyle>
          <a:p>
            <a:pPr algn="r"/>
            <a:r>
              <a:rPr lang="en-US" dirty="0"/>
              <a:t>We can do this!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2069347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8000" i="1" u="dbl">
                <a:solidFill>
                  <a:schemeClr val="bg1"/>
                </a:solidFill>
                <a:latin typeface="Abyssinica SIL" panose="02000603020000020004" pitchFamily="2" charset="0"/>
              </a:defRPr>
            </a:lvl1pPr>
          </a:lstStyle>
          <a:p>
            <a:r>
              <a:rPr lang="en-US" sz="4800" i="0" u="none" dirty="0" smtClean="0">
                <a:latin typeface="+mj-lt"/>
              </a:rPr>
              <a:t>Please Remember to</a:t>
            </a:r>
            <a:endParaRPr lang="en-US" sz="4800" i="0" u="non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4717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42218"/>
            <a:ext cx="1905000" cy="1895885"/>
          </a:xfrm>
          <a:prstGeom prst="rect">
            <a:avLst/>
          </a:prstGeom>
          <a:ln w="34925">
            <a:solidFill>
              <a:srgbClr val="00B0F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2057400" y="428440"/>
            <a:ext cx="704872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9600" i="1" u="dbl">
                <a:solidFill>
                  <a:schemeClr val="bg1"/>
                </a:solidFill>
                <a:latin typeface="Abyssinica SIL" panose="02000603020000020004" pitchFamily="2" charset="0"/>
              </a:defRPr>
            </a:lvl1pPr>
          </a:lstStyle>
          <a:p>
            <a:r>
              <a:rPr lang="en-US" dirty="0" smtClean="0"/>
              <a:t>Last week we discussed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2209800"/>
            <a:ext cx="9144000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en-US" sz="5400" b="1" i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Scriptural </a:t>
            </a:r>
            <a:r>
              <a:rPr lang="en-US" sz="5400" b="1" i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values</a:t>
            </a:r>
          </a:p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en-US" sz="5400" b="1" i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Theological focus </a:t>
            </a:r>
          </a:p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en-US" sz="5400" b="1" i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Institutional health</a:t>
            </a:r>
          </a:p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en-US" sz="5400" b="1" i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Economic sustainability</a:t>
            </a:r>
          </a:p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en-US" sz="5400" b="1" i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Political orientation  </a:t>
            </a:r>
            <a:endParaRPr lang="en-US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346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3180"/>
            <a:ext cx="1905000" cy="1754326"/>
          </a:xfrm>
          <a:prstGeom prst="rect">
            <a:avLst/>
          </a:prstGeom>
          <a:ln w="34925">
            <a:solidFill>
              <a:srgbClr val="00B0F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057400" y="223179"/>
            <a:ext cx="6934200" cy="1754326"/>
          </a:xfrm>
          <a:prstGeom prst="rect">
            <a:avLst/>
          </a:prstGeom>
          <a:ln w="349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3600" b="1" i="1" dirty="0" smtClean="0">
              <a:solidFill>
                <a:schemeClr val="bg1"/>
              </a:solidFill>
            </a:endParaRPr>
          </a:p>
          <a:p>
            <a:pPr algn="ctr"/>
            <a:r>
              <a:rPr lang="en-US" sz="36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Reasons For Staying with PC USA</a:t>
            </a:r>
          </a:p>
          <a:p>
            <a:pPr algn="ctr"/>
            <a:endParaRPr lang="en-US" sz="3600" b="1" i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2351" y="2209800"/>
            <a:ext cx="7574509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en-US" sz="40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We don’t have to do anything</a:t>
            </a:r>
          </a:p>
          <a:p>
            <a:pPr algn="ctr"/>
            <a:endParaRPr lang="en-US" sz="4000" b="1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en-US" sz="40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We have made it this long </a:t>
            </a:r>
          </a:p>
          <a:p>
            <a:pPr algn="ctr"/>
            <a:r>
              <a:rPr lang="en-US" sz="40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without any issues</a:t>
            </a:r>
          </a:p>
          <a:p>
            <a:pPr algn="ctr"/>
            <a:endParaRPr lang="en-US" sz="40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en-US" sz="40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We are not forced to believe  / </a:t>
            </a:r>
          </a:p>
          <a:p>
            <a:pPr algn="ctr"/>
            <a:r>
              <a:rPr lang="en-US" sz="40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do what PC USA does</a:t>
            </a:r>
          </a:p>
        </p:txBody>
      </p:sp>
    </p:spTree>
    <p:extLst>
      <p:ext uri="{BB962C8B-B14F-4D97-AF65-F5344CB8AC3E}">
        <p14:creationId xmlns:p14="http://schemas.microsoft.com/office/powerpoint/2010/main" val="144695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3180"/>
            <a:ext cx="1905000" cy="1754326"/>
          </a:xfrm>
          <a:prstGeom prst="rect">
            <a:avLst/>
          </a:prstGeom>
          <a:ln w="34925">
            <a:solidFill>
              <a:srgbClr val="00B0F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057400" y="223179"/>
            <a:ext cx="7010400" cy="1754326"/>
          </a:xfrm>
          <a:prstGeom prst="rect">
            <a:avLst/>
          </a:prstGeom>
          <a:ln w="349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3600" b="1" i="1" dirty="0" smtClean="0">
              <a:solidFill>
                <a:schemeClr val="bg1"/>
              </a:solidFill>
            </a:endParaRPr>
          </a:p>
          <a:p>
            <a:pPr algn="ctr"/>
            <a:r>
              <a:rPr lang="en-US" sz="36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Reasons  For Staying with PC USA</a:t>
            </a:r>
          </a:p>
          <a:p>
            <a:pPr algn="ctr"/>
            <a:endParaRPr lang="en-US" sz="3600" b="1" i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23624" y="2209800"/>
            <a:ext cx="9086462" cy="440120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en-US" sz="40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We are familiar with the systems</a:t>
            </a:r>
          </a:p>
          <a:p>
            <a:pPr algn="ctr"/>
            <a:endParaRPr lang="en-US" sz="4000" b="1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en-US" sz="40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No additional expense for staying</a:t>
            </a:r>
          </a:p>
          <a:p>
            <a:pPr algn="ctr"/>
            <a:endParaRPr lang="en-US" sz="40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en-US" sz="40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Tradition – it’s where we have been</a:t>
            </a:r>
          </a:p>
          <a:p>
            <a:pPr marL="571500" indent="-571500" algn="ctr">
              <a:buFont typeface="Wingdings" panose="05000000000000000000" pitchFamily="2" charset="2"/>
              <a:buChar char="v"/>
            </a:pPr>
            <a:endParaRPr lang="en-US" sz="40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en-US" sz="40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Pastor continues benefits and pension</a:t>
            </a:r>
            <a:endParaRPr lang="en-US" sz="4000" b="1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9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3180"/>
            <a:ext cx="1905000" cy="1754326"/>
          </a:xfrm>
          <a:prstGeom prst="rect">
            <a:avLst/>
          </a:prstGeom>
          <a:ln w="34925">
            <a:solidFill>
              <a:srgbClr val="00B0F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057400" y="223179"/>
            <a:ext cx="6629400" cy="1754326"/>
          </a:xfrm>
          <a:prstGeom prst="rect">
            <a:avLst/>
          </a:prstGeom>
          <a:ln w="349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3600" b="1" i="1" dirty="0" smtClean="0">
              <a:solidFill>
                <a:schemeClr val="bg1"/>
              </a:solidFill>
            </a:endParaRPr>
          </a:p>
          <a:p>
            <a:pPr algn="ctr"/>
            <a:r>
              <a:rPr lang="en-US" sz="3600" b="1" i="1" dirty="0" smtClean="0">
                <a:solidFill>
                  <a:schemeClr val="bg1"/>
                </a:solidFill>
              </a:rPr>
              <a:t>Reasons  For Staying with PC USA</a:t>
            </a:r>
          </a:p>
          <a:p>
            <a:pPr algn="ctr"/>
            <a:endParaRPr lang="en-US" sz="3600" b="1" i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2667000"/>
            <a:ext cx="8044959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en-US" sz="48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The PW will remain intact </a:t>
            </a:r>
          </a:p>
          <a:p>
            <a:pPr algn="ctr"/>
            <a:endParaRPr lang="en-US" sz="4800" b="1" cap="none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en-US" sz="48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We can always revisit the</a:t>
            </a:r>
          </a:p>
          <a:p>
            <a:pPr algn="ctr"/>
            <a:r>
              <a:rPr lang="en-US" sz="48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issues later if we decide to</a:t>
            </a:r>
          </a:p>
        </p:txBody>
      </p:sp>
    </p:spTree>
    <p:extLst>
      <p:ext uri="{BB962C8B-B14F-4D97-AF65-F5344CB8AC3E}">
        <p14:creationId xmlns:p14="http://schemas.microsoft.com/office/powerpoint/2010/main" val="224625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3180"/>
            <a:ext cx="1905000" cy="1754326"/>
          </a:xfrm>
          <a:prstGeom prst="rect">
            <a:avLst/>
          </a:prstGeom>
          <a:ln w="34925">
            <a:solidFill>
              <a:srgbClr val="00B0F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057400" y="223179"/>
            <a:ext cx="6629400" cy="1815882"/>
          </a:xfrm>
          <a:prstGeom prst="rect">
            <a:avLst/>
          </a:prstGeom>
          <a:ln w="349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3600" b="1" i="1" dirty="0" smtClean="0">
              <a:solidFill>
                <a:schemeClr val="bg1"/>
              </a:solidFill>
            </a:endParaRPr>
          </a:p>
          <a:p>
            <a:pPr algn="ctr"/>
            <a:r>
              <a:rPr lang="en-US" sz="40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Reasons For Leaving PC USA</a:t>
            </a:r>
          </a:p>
          <a:p>
            <a:pPr algn="ctr"/>
            <a:endParaRPr lang="en-US" sz="36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667000"/>
            <a:ext cx="9144000" cy="36625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en-US" sz="4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Integrity of our beliefs</a:t>
            </a:r>
          </a:p>
          <a:p>
            <a:pPr algn="ctr"/>
            <a:endParaRPr lang="en-US" sz="20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en-US" sz="4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We own and keep our property</a:t>
            </a:r>
          </a:p>
          <a:p>
            <a:pPr algn="ctr"/>
            <a:endParaRPr lang="en-US" sz="2000" b="1" spc="50" dirty="0" smtClean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en-US" sz="4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The potential for a renewed </a:t>
            </a:r>
            <a:r>
              <a:rPr lang="en-US" sz="4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energy</a:t>
            </a:r>
            <a:endParaRPr lang="en-US" sz="48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593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3180"/>
            <a:ext cx="1905000" cy="1754326"/>
          </a:xfrm>
          <a:prstGeom prst="rect">
            <a:avLst/>
          </a:prstGeom>
          <a:ln w="34925">
            <a:solidFill>
              <a:srgbClr val="00B0F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057400" y="192402"/>
            <a:ext cx="6629400" cy="1815882"/>
          </a:xfrm>
          <a:prstGeom prst="rect">
            <a:avLst/>
          </a:prstGeom>
          <a:ln w="349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3600" b="1" i="1" dirty="0" smtClean="0">
              <a:solidFill>
                <a:schemeClr val="bg1"/>
              </a:solidFill>
            </a:endParaRPr>
          </a:p>
          <a:p>
            <a:pPr algn="ctr"/>
            <a:r>
              <a:rPr lang="en-US" sz="40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Reasons For Leaving PC USA</a:t>
            </a:r>
          </a:p>
          <a:p>
            <a:pPr algn="ctr"/>
            <a:endParaRPr lang="en-US" sz="36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76200" y="2209800"/>
            <a:ext cx="9144000" cy="42780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en-US" sz="4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Being with a like minded denomination will build stronger relationships with our greater church community</a:t>
            </a:r>
          </a:p>
          <a:p>
            <a:pPr algn="ctr"/>
            <a:endParaRPr lang="en-US" sz="32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en-US" sz="4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Annual cost will likely be less</a:t>
            </a:r>
            <a:endParaRPr lang="en-US" sz="48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4966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23180"/>
            <a:ext cx="1905000" cy="1754326"/>
          </a:xfrm>
          <a:prstGeom prst="rect">
            <a:avLst/>
          </a:prstGeom>
          <a:ln w="34925">
            <a:solidFill>
              <a:srgbClr val="00B0F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057400" y="192402"/>
            <a:ext cx="6629400" cy="1815882"/>
          </a:xfrm>
          <a:prstGeom prst="rect">
            <a:avLst/>
          </a:prstGeom>
          <a:ln w="3492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3600" b="1" i="1" dirty="0" smtClean="0">
              <a:solidFill>
                <a:schemeClr val="bg1"/>
              </a:solidFill>
            </a:endParaRPr>
          </a:p>
          <a:p>
            <a:pPr algn="ctr"/>
            <a:r>
              <a:rPr lang="en-US" sz="3600" b="1" i="1" dirty="0">
                <a:solidFill>
                  <a:schemeClr val="bg1"/>
                </a:solidFill>
              </a:rPr>
              <a:t>Reasons For Leaving PC USA</a:t>
            </a:r>
          </a:p>
          <a:p>
            <a:pPr algn="ctr"/>
            <a:endParaRPr lang="en-US" sz="3600" b="1" i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743200"/>
            <a:ext cx="9144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v"/>
            </a:pPr>
            <a:r>
              <a:rPr lang="en-US" sz="4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At least two alternative denominations are more focused on stimulating local churches to faith and mission</a:t>
            </a:r>
          </a:p>
          <a:p>
            <a:pPr algn="ctr"/>
            <a:endParaRPr lang="en-US" sz="24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718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</TotalTime>
  <Words>205</Words>
  <Application>Microsoft Office PowerPoint</Application>
  <PresentationFormat>On-screen Show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Abyssinica SIL</vt:lpstr>
      <vt:lpstr>Arial</vt:lpstr>
      <vt:lpstr>Calibri</vt:lpstr>
      <vt:lpstr>Wingdings</vt:lpstr>
      <vt:lpstr>Office Theme</vt:lpstr>
      <vt:lpstr>         A Visit From  Brad Munroe                                    (Presbytery Pastor/Exec)                           and some Pros and Cons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Senior Lifestyle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Up to Speed                        our conversation so far. . .</dc:title>
  <dc:creator>RWaldo</dc:creator>
  <cp:lastModifiedBy>Ronald Waldo</cp:lastModifiedBy>
  <cp:revision>27</cp:revision>
  <cp:lastPrinted>2015-02-14T19:06:29Z</cp:lastPrinted>
  <dcterms:created xsi:type="dcterms:W3CDTF">2015-02-06T21:53:18Z</dcterms:created>
  <dcterms:modified xsi:type="dcterms:W3CDTF">2015-02-16T21:15:56Z</dcterms:modified>
</cp:coreProperties>
</file>