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88" r:id="rId7"/>
    <p:sldId id="263" r:id="rId8"/>
    <p:sldId id="264" r:id="rId9"/>
    <p:sldId id="269" r:id="rId10"/>
    <p:sldId id="270" r:id="rId11"/>
    <p:sldId id="289" r:id="rId12"/>
    <p:sldId id="271" r:id="rId13"/>
    <p:sldId id="272" r:id="rId14"/>
    <p:sldId id="284" r:id="rId15"/>
    <p:sldId id="273" r:id="rId16"/>
    <p:sldId id="274" r:id="rId17"/>
    <p:sldId id="275" r:id="rId18"/>
    <p:sldId id="276" r:id="rId19"/>
    <p:sldId id="277" r:id="rId20"/>
    <p:sldId id="278" r:id="rId21"/>
    <p:sldId id="282" r:id="rId22"/>
    <p:sldId id="279" r:id="rId23"/>
    <p:sldId id="285" r:id="rId24"/>
    <p:sldId id="290" r:id="rId25"/>
    <p:sldId id="281" r:id="rId26"/>
    <p:sldId id="286" r:id="rId27"/>
    <p:sldId id="28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23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D504A1-FBAE-42FA-8BB5-010BAF614597}" type="datetimeFigureOut">
              <a:rPr lang="en-US" smtClean="0"/>
              <a:t>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57F5F-2BCB-4757-A061-1312C4C3A10E}" type="slidenum">
              <a:rPr lang="en-US" smtClean="0"/>
              <a:t>‹#›</a:t>
            </a:fld>
            <a:endParaRPr lang="en-US"/>
          </a:p>
        </p:txBody>
      </p:sp>
    </p:spTree>
    <p:extLst>
      <p:ext uri="{BB962C8B-B14F-4D97-AF65-F5344CB8AC3E}">
        <p14:creationId xmlns:p14="http://schemas.microsoft.com/office/powerpoint/2010/main" val="3795960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D504A1-FBAE-42FA-8BB5-010BAF614597}" type="datetimeFigureOut">
              <a:rPr lang="en-US" smtClean="0"/>
              <a:t>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57F5F-2BCB-4757-A061-1312C4C3A10E}" type="slidenum">
              <a:rPr lang="en-US" smtClean="0"/>
              <a:t>‹#›</a:t>
            </a:fld>
            <a:endParaRPr lang="en-US"/>
          </a:p>
        </p:txBody>
      </p:sp>
    </p:spTree>
    <p:extLst>
      <p:ext uri="{BB962C8B-B14F-4D97-AF65-F5344CB8AC3E}">
        <p14:creationId xmlns:p14="http://schemas.microsoft.com/office/powerpoint/2010/main" val="4056508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D504A1-FBAE-42FA-8BB5-010BAF614597}" type="datetimeFigureOut">
              <a:rPr lang="en-US" smtClean="0"/>
              <a:t>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57F5F-2BCB-4757-A061-1312C4C3A10E}" type="slidenum">
              <a:rPr lang="en-US" smtClean="0"/>
              <a:t>‹#›</a:t>
            </a:fld>
            <a:endParaRPr lang="en-US"/>
          </a:p>
        </p:txBody>
      </p:sp>
    </p:spTree>
    <p:extLst>
      <p:ext uri="{BB962C8B-B14F-4D97-AF65-F5344CB8AC3E}">
        <p14:creationId xmlns:p14="http://schemas.microsoft.com/office/powerpoint/2010/main" val="1204844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D504A1-FBAE-42FA-8BB5-010BAF614597}" type="datetimeFigureOut">
              <a:rPr lang="en-US" smtClean="0"/>
              <a:t>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57F5F-2BCB-4757-A061-1312C4C3A10E}" type="slidenum">
              <a:rPr lang="en-US" smtClean="0"/>
              <a:t>‹#›</a:t>
            </a:fld>
            <a:endParaRPr lang="en-US"/>
          </a:p>
        </p:txBody>
      </p:sp>
    </p:spTree>
    <p:extLst>
      <p:ext uri="{BB962C8B-B14F-4D97-AF65-F5344CB8AC3E}">
        <p14:creationId xmlns:p14="http://schemas.microsoft.com/office/powerpoint/2010/main" val="66069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D504A1-FBAE-42FA-8BB5-010BAF614597}" type="datetimeFigureOut">
              <a:rPr lang="en-US" smtClean="0"/>
              <a:t>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57F5F-2BCB-4757-A061-1312C4C3A10E}" type="slidenum">
              <a:rPr lang="en-US" smtClean="0"/>
              <a:t>‹#›</a:t>
            </a:fld>
            <a:endParaRPr lang="en-US"/>
          </a:p>
        </p:txBody>
      </p:sp>
    </p:spTree>
    <p:extLst>
      <p:ext uri="{BB962C8B-B14F-4D97-AF65-F5344CB8AC3E}">
        <p14:creationId xmlns:p14="http://schemas.microsoft.com/office/powerpoint/2010/main" val="3805779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D504A1-FBAE-42FA-8BB5-010BAF614597}" type="datetimeFigureOut">
              <a:rPr lang="en-US" smtClean="0"/>
              <a:t>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057F5F-2BCB-4757-A061-1312C4C3A10E}" type="slidenum">
              <a:rPr lang="en-US" smtClean="0"/>
              <a:t>‹#›</a:t>
            </a:fld>
            <a:endParaRPr lang="en-US"/>
          </a:p>
        </p:txBody>
      </p:sp>
    </p:spTree>
    <p:extLst>
      <p:ext uri="{BB962C8B-B14F-4D97-AF65-F5344CB8AC3E}">
        <p14:creationId xmlns:p14="http://schemas.microsoft.com/office/powerpoint/2010/main" val="441753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D504A1-FBAE-42FA-8BB5-010BAF614597}" type="datetimeFigureOut">
              <a:rPr lang="en-US" smtClean="0"/>
              <a:t>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057F5F-2BCB-4757-A061-1312C4C3A10E}" type="slidenum">
              <a:rPr lang="en-US" smtClean="0"/>
              <a:t>‹#›</a:t>
            </a:fld>
            <a:endParaRPr lang="en-US"/>
          </a:p>
        </p:txBody>
      </p:sp>
    </p:spTree>
    <p:extLst>
      <p:ext uri="{BB962C8B-B14F-4D97-AF65-F5344CB8AC3E}">
        <p14:creationId xmlns:p14="http://schemas.microsoft.com/office/powerpoint/2010/main" val="84582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D504A1-FBAE-42FA-8BB5-010BAF614597}" type="datetimeFigureOut">
              <a:rPr lang="en-US" smtClean="0"/>
              <a:t>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057F5F-2BCB-4757-A061-1312C4C3A10E}" type="slidenum">
              <a:rPr lang="en-US" smtClean="0"/>
              <a:t>‹#›</a:t>
            </a:fld>
            <a:endParaRPr lang="en-US"/>
          </a:p>
        </p:txBody>
      </p:sp>
    </p:spTree>
    <p:extLst>
      <p:ext uri="{BB962C8B-B14F-4D97-AF65-F5344CB8AC3E}">
        <p14:creationId xmlns:p14="http://schemas.microsoft.com/office/powerpoint/2010/main" val="4267338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D504A1-FBAE-42FA-8BB5-010BAF614597}" type="datetimeFigureOut">
              <a:rPr lang="en-US" smtClean="0"/>
              <a:t>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057F5F-2BCB-4757-A061-1312C4C3A10E}" type="slidenum">
              <a:rPr lang="en-US" smtClean="0"/>
              <a:t>‹#›</a:t>
            </a:fld>
            <a:endParaRPr lang="en-US"/>
          </a:p>
        </p:txBody>
      </p:sp>
    </p:spTree>
    <p:extLst>
      <p:ext uri="{BB962C8B-B14F-4D97-AF65-F5344CB8AC3E}">
        <p14:creationId xmlns:p14="http://schemas.microsoft.com/office/powerpoint/2010/main" val="3746854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D504A1-FBAE-42FA-8BB5-010BAF614597}" type="datetimeFigureOut">
              <a:rPr lang="en-US" smtClean="0"/>
              <a:t>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057F5F-2BCB-4757-A061-1312C4C3A10E}" type="slidenum">
              <a:rPr lang="en-US" smtClean="0"/>
              <a:t>‹#›</a:t>
            </a:fld>
            <a:endParaRPr lang="en-US"/>
          </a:p>
        </p:txBody>
      </p:sp>
    </p:spTree>
    <p:extLst>
      <p:ext uri="{BB962C8B-B14F-4D97-AF65-F5344CB8AC3E}">
        <p14:creationId xmlns:p14="http://schemas.microsoft.com/office/powerpoint/2010/main" val="3979464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D504A1-FBAE-42FA-8BB5-010BAF614597}" type="datetimeFigureOut">
              <a:rPr lang="en-US" smtClean="0"/>
              <a:t>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057F5F-2BCB-4757-A061-1312C4C3A10E}" type="slidenum">
              <a:rPr lang="en-US" smtClean="0"/>
              <a:t>‹#›</a:t>
            </a:fld>
            <a:endParaRPr lang="en-US"/>
          </a:p>
        </p:txBody>
      </p:sp>
    </p:spTree>
    <p:extLst>
      <p:ext uri="{BB962C8B-B14F-4D97-AF65-F5344CB8AC3E}">
        <p14:creationId xmlns:p14="http://schemas.microsoft.com/office/powerpoint/2010/main" val="3867079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0" r="-1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D504A1-FBAE-42FA-8BB5-010BAF614597}" type="datetimeFigureOut">
              <a:rPr lang="en-US" smtClean="0"/>
              <a:t>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057F5F-2BCB-4757-A061-1312C4C3A10E}" type="slidenum">
              <a:rPr lang="en-US" smtClean="0"/>
              <a:t>‹#›</a:t>
            </a:fld>
            <a:endParaRPr lang="en-US"/>
          </a:p>
        </p:txBody>
      </p:sp>
    </p:spTree>
    <p:extLst>
      <p:ext uri="{BB962C8B-B14F-4D97-AF65-F5344CB8AC3E}">
        <p14:creationId xmlns:p14="http://schemas.microsoft.com/office/powerpoint/2010/main" val="3305298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0" y="4953000"/>
            <a:ext cx="9144000" cy="1793167"/>
          </a:xfrm>
        </p:spPr>
        <p:txBody>
          <a:bodyPr>
            <a:normAutofit fontScale="90000"/>
          </a:bodyPr>
          <a:lstStyle/>
          <a:p>
            <a:pPr marL="182880" indent="0">
              <a:buNone/>
            </a:pPr>
            <a:r>
              <a:rPr lang="en-US" dirty="0" smtClean="0">
                <a:solidFill>
                  <a:schemeClr val="bg1"/>
                </a:solidFill>
                <a:effectLst>
                  <a:reflection blurRad="6350" endPos="0" dir="5400000" sy="-100000" algn="bl" rotWithShape="0"/>
                </a:effectLst>
              </a:rPr>
              <a:t>   Getting Up to Speed</a:t>
            </a:r>
            <a:br>
              <a:rPr lang="en-US" dirty="0" smtClean="0">
                <a:solidFill>
                  <a:schemeClr val="bg1"/>
                </a:solidFill>
                <a:effectLst>
                  <a:reflection blurRad="6350" endPos="0" dir="5400000" sy="-100000" algn="bl" rotWithShape="0"/>
                </a:effectLst>
              </a:rPr>
            </a:br>
            <a:r>
              <a:rPr lang="en-US" dirty="0" smtClean="0">
                <a:solidFill>
                  <a:schemeClr val="bg1"/>
                </a:solidFill>
                <a:effectLst>
                  <a:reflection blurRad="6350" endPos="0" dir="5400000" sy="-100000" algn="bl" rotWithShape="0"/>
                </a:effectLst>
              </a:rPr>
              <a:t>                       </a:t>
            </a:r>
            <a:r>
              <a:rPr lang="en-US" sz="3600" i="1" dirty="0" smtClean="0">
                <a:solidFill>
                  <a:schemeClr val="bg1"/>
                </a:solidFill>
                <a:effectLst>
                  <a:reflection blurRad="6350" endPos="0" dir="5400000" sy="-100000" algn="bl" rotWithShape="0"/>
                </a:effectLst>
                <a:latin typeface="+mn-lt"/>
                <a:ea typeface="+mn-ea"/>
                <a:cs typeface="+mn-cs"/>
              </a:rPr>
              <a:t>our </a:t>
            </a:r>
            <a:r>
              <a:rPr lang="en-US" sz="3600" i="1" dirty="0">
                <a:solidFill>
                  <a:schemeClr val="bg1"/>
                </a:solidFill>
                <a:effectLst>
                  <a:reflection blurRad="6350" endPos="0" dir="5400000" sy="-100000" algn="bl" rotWithShape="0"/>
                </a:effectLst>
                <a:latin typeface="+mn-lt"/>
                <a:ea typeface="+mn-ea"/>
                <a:cs typeface="+mn-cs"/>
              </a:rPr>
              <a:t>conversation so far. . . </a:t>
            </a:r>
            <a:r>
              <a:rPr lang="en-US" sz="3600" i="1" dirty="0">
                <a:solidFill>
                  <a:schemeClr val="bg1"/>
                </a:solidFill>
                <a:latin typeface="+mn-lt"/>
                <a:ea typeface="+mn-ea"/>
                <a:cs typeface="+mn-cs"/>
              </a:rPr>
              <a:t/>
            </a:r>
            <a:br>
              <a:rPr lang="en-US" sz="3600" i="1" dirty="0">
                <a:solidFill>
                  <a:schemeClr val="bg1"/>
                </a:solidFill>
                <a:latin typeface="+mn-lt"/>
                <a:ea typeface="+mn-ea"/>
                <a:cs typeface="+mn-cs"/>
              </a:rPr>
            </a:br>
            <a:endParaRPr lang="en-US" sz="3600" i="1" dirty="0">
              <a:solidFill>
                <a:schemeClr val="bg1"/>
              </a:solidFill>
              <a:latin typeface="+mn-lt"/>
              <a:ea typeface="+mn-ea"/>
              <a:cs typeface="+mn-cs"/>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82903" y="228600"/>
            <a:ext cx="1378194" cy="1371600"/>
          </a:xfrm>
          <a:prstGeom prst="rect">
            <a:avLst/>
          </a:prstGeom>
          <a:ln w="34925">
            <a:solidFill>
              <a:srgbClr val="00B0F0"/>
            </a:solidFill>
          </a:ln>
        </p:spPr>
      </p:pic>
    </p:spTree>
    <p:extLst>
      <p:ext uri="{BB962C8B-B14F-4D97-AF65-F5344CB8AC3E}">
        <p14:creationId xmlns:p14="http://schemas.microsoft.com/office/powerpoint/2010/main" val="40665776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0" r="-10000"/>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2400" y="152400"/>
            <a:ext cx="1905000" cy="1895885"/>
          </a:xfrm>
          <a:prstGeom prst="rect">
            <a:avLst/>
          </a:prstGeom>
          <a:ln w="34925">
            <a:solidFill>
              <a:srgbClr val="00B0F0"/>
            </a:solidFill>
          </a:ln>
        </p:spPr>
      </p:pic>
      <p:sp>
        <p:nvSpPr>
          <p:cNvPr id="4" name="TextBox 3"/>
          <p:cNvSpPr txBox="1"/>
          <p:nvPr/>
        </p:nvSpPr>
        <p:spPr>
          <a:xfrm>
            <a:off x="2590800" y="438622"/>
            <a:ext cx="5524269" cy="1323439"/>
          </a:xfrm>
          <a:prstGeom prst="rect">
            <a:avLst/>
          </a:prstGeom>
          <a:noFill/>
        </p:spPr>
        <p:txBody>
          <a:bodyPr wrap="none" rtlCol="0">
            <a:spAutoFit/>
          </a:bodyPr>
          <a:lstStyle>
            <a:defPPr>
              <a:defRPr lang="en-US"/>
            </a:defPPr>
            <a:lvl1pPr>
              <a:defRPr sz="8000" i="1" u="dbl">
                <a:solidFill>
                  <a:schemeClr val="bg1"/>
                </a:solidFill>
                <a:latin typeface="Abyssinica SIL" panose="02000603020000020004" pitchFamily="2" charset="0"/>
              </a:defRPr>
            </a:lvl1pPr>
          </a:lstStyle>
          <a:p>
            <a:r>
              <a:rPr lang="en-US" dirty="0"/>
              <a:t>Abridgment of Polity</a:t>
            </a:r>
          </a:p>
        </p:txBody>
      </p:sp>
      <p:sp>
        <p:nvSpPr>
          <p:cNvPr id="5" name="TextBox 4"/>
          <p:cNvSpPr txBox="1"/>
          <p:nvPr/>
        </p:nvSpPr>
        <p:spPr>
          <a:xfrm>
            <a:off x="34636" y="2438400"/>
            <a:ext cx="9109364" cy="4293483"/>
          </a:xfrm>
          <a:prstGeom prst="rect">
            <a:avLst/>
          </a:prstGeom>
          <a:noFill/>
        </p:spPr>
        <p:txBody>
          <a:bodyPr wrap="square" rtlCol="0">
            <a:spAutoFit/>
          </a:bodyPr>
          <a:lstStyle/>
          <a:p>
            <a:pPr marL="571500" indent="-571500" algn="ctr">
              <a:buFont typeface="Arial" panose="020B0604020202020204" pitchFamily="34" charset="0"/>
              <a:buChar char="•"/>
            </a:pPr>
            <a:r>
              <a:rPr lang="en-US" sz="4000" dirty="0" smtClean="0">
                <a:solidFill>
                  <a:schemeClr val="bg1"/>
                </a:solidFill>
              </a:rPr>
              <a:t>Misuse of Authoritative Interpretation</a:t>
            </a:r>
          </a:p>
          <a:p>
            <a:pPr algn="ctr"/>
            <a:endParaRPr lang="en-US" sz="4000" i="1" u="sng" dirty="0" smtClean="0">
              <a:solidFill>
                <a:schemeClr val="bg1"/>
              </a:solidFill>
            </a:endParaRPr>
          </a:p>
          <a:p>
            <a:pPr algn="ctr"/>
            <a:r>
              <a:rPr lang="en-US" sz="4000" i="1" u="sng" dirty="0" smtClean="0">
                <a:solidFill>
                  <a:schemeClr val="bg1"/>
                </a:solidFill>
              </a:rPr>
              <a:t>Generated </a:t>
            </a:r>
          </a:p>
          <a:p>
            <a:pPr marL="571500" indent="-571500" algn="ctr">
              <a:buFont typeface="Arial" panose="020B0604020202020204" pitchFamily="34" charset="0"/>
              <a:buChar char="•"/>
            </a:pPr>
            <a:r>
              <a:rPr lang="en-US" sz="4000" dirty="0">
                <a:solidFill>
                  <a:schemeClr val="bg1"/>
                </a:solidFill>
              </a:rPr>
              <a:t>Major shift in policy regarding </a:t>
            </a:r>
            <a:r>
              <a:rPr lang="en-US" sz="4000" dirty="0" smtClean="0">
                <a:solidFill>
                  <a:schemeClr val="bg1"/>
                </a:solidFill>
              </a:rPr>
              <a:t>marriage implemented without </a:t>
            </a:r>
            <a:r>
              <a:rPr lang="en-US" sz="4000" dirty="0">
                <a:solidFill>
                  <a:schemeClr val="bg1"/>
                </a:solidFill>
              </a:rPr>
              <a:t>Presbytery </a:t>
            </a:r>
            <a:r>
              <a:rPr lang="en-US" sz="4000" dirty="0" smtClean="0">
                <a:solidFill>
                  <a:schemeClr val="bg1"/>
                </a:solidFill>
              </a:rPr>
              <a:t>voice or vote </a:t>
            </a:r>
            <a:endParaRPr lang="en-US" sz="4000" dirty="0">
              <a:solidFill>
                <a:schemeClr val="bg1"/>
              </a:solidFill>
            </a:endParaRPr>
          </a:p>
          <a:p>
            <a:pPr marL="571500" indent="-571500">
              <a:buFont typeface="Arial" panose="020B0604020202020204" pitchFamily="34" charset="0"/>
              <a:buChar char="•"/>
            </a:pPr>
            <a:endParaRPr lang="en-US" sz="3300" b="1" i="1" dirty="0" smtClean="0">
              <a:solidFill>
                <a:schemeClr val="tx2"/>
              </a:solidFill>
            </a:endParaRPr>
          </a:p>
        </p:txBody>
      </p:sp>
    </p:spTree>
    <p:extLst>
      <p:ext uri="{BB962C8B-B14F-4D97-AF65-F5344CB8AC3E}">
        <p14:creationId xmlns:p14="http://schemas.microsoft.com/office/powerpoint/2010/main" val="386757690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10136"/>
            <a:ext cx="8915400" cy="5786199"/>
          </a:xfrm>
          <a:prstGeom prst="rect">
            <a:avLst/>
          </a:prstGeom>
        </p:spPr>
        <p:txBody>
          <a:bodyPr wrap="square">
            <a:spAutoFit/>
          </a:bodyPr>
          <a:lstStyle/>
          <a:p>
            <a:pPr algn="r"/>
            <a:r>
              <a:rPr lang="en-US" sz="6600" i="1" u="dbl" dirty="0" smtClean="0">
                <a:solidFill>
                  <a:schemeClr val="bg1"/>
                </a:solidFill>
                <a:latin typeface="Abyssinica SIL" panose="02000603020000020004" pitchFamily="2" charset="0"/>
              </a:rPr>
              <a:t>Authoritative</a:t>
            </a:r>
            <a:r>
              <a:rPr lang="en-US" sz="6600" i="1" u="dbl" dirty="0">
                <a:solidFill>
                  <a:schemeClr val="bg1"/>
                </a:solidFill>
                <a:latin typeface="Abyssinica SIL" panose="02000603020000020004" pitchFamily="2" charset="0"/>
              </a:rPr>
              <a:t> Interpretations</a:t>
            </a:r>
          </a:p>
          <a:p>
            <a:pPr algn="ctr"/>
            <a:r>
              <a:rPr lang="en-US" sz="4000" dirty="0">
                <a:solidFill>
                  <a:schemeClr val="bg1"/>
                </a:solidFill>
              </a:rPr>
              <a:t> </a:t>
            </a:r>
          </a:p>
          <a:p>
            <a:pPr algn="ctr"/>
            <a:r>
              <a:rPr lang="en-US" sz="4400" dirty="0">
                <a:solidFill>
                  <a:schemeClr val="bg1"/>
                </a:solidFill>
              </a:rPr>
              <a:t>Authoritative interpretation </a:t>
            </a:r>
            <a:r>
              <a:rPr lang="en-US" sz="4400" dirty="0" smtClean="0">
                <a:solidFill>
                  <a:schemeClr val="bg1"/>
                </a:solidFill>
              </a:rPr>
              <a:t>is </a:t>
            </a:r>
            <a:r>
              <a:rPr lang="en-US" sz="4400" dirty="0">
                <a:solidFill>
                  <a:schemeClr val="bg1"/>
                </a:solidFill>
              </a:rPr>
              <a:t>an interpretation of The Constitution of the Presbyterian Church (U.S.A.) that carries the authority of the General Assembly and is binding on the councils of the church.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52400"/>
            <a:ext cx="1905000" cy="1895885"/>
          </a:xfrm>
          <a:prstGeom prst="rect">
            <a:avLst/>
          </a:prstGeom>
          <a:ln w="34925">
            <a:solidFill>
              <a:srgbClr val="00B0F0"/>
            </a:solidFill>
          </a:ln>
        </p:spPr>
      </p:pic>
    </p:spTree>
    <p:extLst>
      <p:ext uri="{BB962C8B-B14F-4D97-AF65-F5344CB8AC3E}">
        <p14:creationId xmlns:p14="http://schemas.microsoft.com/office/powerpoint/2010/main" val="4044008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52400"/>
            <a:ext cx="1905000" cy="1895885"/>
          </a:xfrm>
          <a:prstGeom prst="rect">
            <a:avLst/>
          </a:prstGeom>
          <a:ln w="34925">
            <a:solidFill>
              <a:srgbClr val="00B0F0"/>
            </a:solidFill>
          </a:ln>
        </p:spPr>
      </p:pic>
      <p:sp>
        <p:nvSpPr>
          <p:cNvPr id="4" name="TextBox 3"/>
          <p:cNvSpPr txBox="1"/>
          <p:nvPr/>
        </p:nvSpPr>
        <p:spPr>
          <a:xfrm>
            <a:off x="2062242" y="592510"/>
            <a:ext cx="6981398" cy="1015663"/>
          </a:xfrm>
          <a:prstGeom prst="rect">
            <a:avLst/>
          </a:prstGeom>
          <a:noFill/>
        </p:spPr>
        <p:txBody>
          <a:bodyPr wrap="none" rtlCol="0">
            <a:spAutoFit/>
          </a:bodyPr>
          <a:lstStyle>
            <a:defPPr>
              <a:defRPr lang="en-US"/>
            </a:defPPr>
            <a:lvl1pPr>
              <a:defRPr sz="8000" i="1" u="dbl">
                <a:solidFill>
                  <a:schemeClr val="bg1"/>
                </a:solidFill>
                <a:latin typeface="Abyssinica SIL" panose="02000603020000020004" pitchFamily="2" charset="0"/>
              </a:defRPr>
            </a:lvl1pPr>
          </a:lstStyle>
          <a:p>
            <a:r>
              <a:rPr lang="en-US" sz="6000" dirty="0"/>
              <a:t>Disregard for Scriptural authority</a:t>
            </a:r>
          </a:p>
        </p:txBody>
      </p:sp>
      <p:sp>
        <p:nvSpPr>
          <p:cNvPr id="5" name="TextBox 4"/>
          <p:cNvSpPr txBox="1"/>
          <p:nvPr/>
        </p:nvSpPr>
        <p:spPr>
          <a:xfrm>
            <a:off x="138545" y="2390242"/>
            <a:ext cx="8915400" cy="3924151"/>
          </a:xfrm>
          <a:prstGeom prst="rect">
            <a:avLst/>
          </a:prstGeom>
          <a:noFill/>
        </p:spPr>
        <p:txBody>
          <a:bodyPr wrap="square" rtlCol="0">
            <a:spAutoFit/>
          </a:bodyPr>
          <a:lstStyle/>
          <a:p>
            <a:pPr marL="571500" indent="-571500">
              <a:buFont typeface="Arial" panose="020B0604020202020204" pitchFamily="34" charset="0"/>
              <a:buChar char="•"/>
            </a:pPr>
            <a:r>
              <a:rPr lang="en-US" sz="3600" dirty="0" smtClean="0">
                <a:solidFill>
                  <a:schemeClr val="bg1"/>
                </a:solidFill>
              </a:rPr>
              <a:t>Motion to change Book of Order definition of marriage </a:t>
            </a:r>
          </a:p>
          <a:p>
            <a:endParaRPr lang="en-US" sz="3600" dirty="0" smtClean="0">
              <a:solidFill>
                <a:schemeClr val="bg1"/>
              </a:solidFill>
            </a:endParaRPr>
          </a:p>
          <a:p>
            <a:pPr marL="571500" indent="-571500">
              <a:buFont typeface="Arial" panose="020B0604020202020204" pitchFamily="34" charset="0"/>
              <a:buChar char="•"/>
            </a:pPr>
            <a:r>
              <a:rPr lang="en-US" sz="3600" dirty="0" smtClean="0">
                <a:solidFill>
                  <a:schemeClr val="bg1"/>
                </a:solidFill>
              </a:rPr>
              <a:t>Culturally bound without biblical support </a:t>
            </a:r>
          </a:p>
          <a:p>
            <a:endParaRPr lang="en-US" sz="3600" dirty="0" smtClean="0">
              <a:solidFill>
                <a:schemeClr val="bg1"/>
              </a:solidFill>
            </a:endParaRPr>
          </a:p>
          <a:p>
            <a:pPr marL="571500" indent="-571500">
              <a:buFont typeface="Arial" panose="020B0604020202020204" pitchFamily="34" charset="0"/>
              <a:buChar char="•"/>
            </a:pPr>
            <a:r>
              <a:rPr lang="en-US" sz="3600" dirty="0" smtClean="0">
                <a:solidFill>
                  <a:schemeClr val="bg1"/>
                </a:solidFill>
              </a:rPr>
              <a:t>Presbytery voting now in process </a:t>
            </a:r>
            <a:endParaRPr lang="en-US" sz="3600" dirty="0">
              <a:solidFill>
                <a:schemeClr val="bg1"/>
              </a:solidFill>
            </a:endParaRPr>
          </a:p>
          <a:p>
            <a:pPr marL="571500" indent="-571500">
              <a:buFont typeface="Arial" panose="020B0604020202020204" pitchFamily="34" charset="0"/>
              <a:buChar char="•"/>
            </a:pPr>
            <a:endParaRPr lang="en-US" sz="3300" b="1" i="1" dirty="0" smtClean="0">
              <a:solidFill>
                <a:schemeClr val="tx2"/>
              </a:solidFill>
            </a:endParaRPr>
          </a:p>
        </p:txBody>
      </p:sp>
    </p:spTree>
    <p:extLst>
      <p:ext uri="{BB962C8B-B14F-4D97-AF65-F5344CB8AC3E}">
        <p14:creationId xmlns:p14="http://schemas.microsoft.com/office/powerpoint/2010/main" val="623100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90950" y="173182"/>
            <a:ext cx="1714500" cy="1706297"/>
          </a:xfrm>
          <a:prstGeom prst="rect">
            <a:avLst/>
          </a:prstGeom>
          <a:ln w="34925">
            <a:solidFill>
              <a:srgbClr val="00B0F0"/>
            </a:solidFill>
          </a:ln>
        </p:spPr>
      </p:pic>
      <p:sp>
        <p:nvSpPr>
          <p:cNvPr id="5" name="TextBox 4"/>
          <p:cNvSpPr txBox="1"/>
          <p:nvPr/>
        </p:nvSpPr>
        <p:spPr>
          <a:xfrm>
            <a:off x="381000" y="1891146"/>
            <a:ext cx="8534400" cy="4832092"/>
          </a:xfrm>
          <a:prstGeom prst="rect">
            <a:avLst/>
          </a:prstGeom>
          <a:noFill/>
        </p:spPr>
        <p:txBody>
          <a:bodyPr wrap="square" rtlCol="0">
            <a:spAutoFit/>
          </a:bodyPr>
          <a:lstStyle/>
          <a:p>
            <a:pPr algn="ctr"/>
            <a:r>
              <a:rPr lang="en-US" sz="4400" dirty="0" smtClean="0">
                <a:solidFill>
                  <a:schemeClr val="bg1"/>
                </a:solidFill>
              </a:rPr>
              <a:t>As we began to read, research &amp; share following  these General Assembly actions, our Pastors, Session &amp; some in our congregation began to recognize </a:t>
            </a:r>
          </a:p>
          <a:p>
            <a:pPr algn="ctr"/>
            <a:r>
              <a:rPr lang="en-US" sz="4400" b="1" i="1" dirty="0" smtClean="0">
                <a:solidFill>
                  <a:schemeClr val="bg1"/>
                </a:solidFill>
              </a:rPr>
              <a:t>still more substantial issues of concern within the denomination.  </a:t>
            </a:r>
          </a:p>
        </p:txBody>
      </p:sp>
    </p:spTree>
    <p:extLst>
      <p:ext uri="{BB962C8B-B14F-4D97-AF65-F5344CB8AC3E}">
        <p14:creationId xmlns:p14="http://schemas.microsoft.com/office/powerpoint/2010/main" val="38675769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057400"/>
            <a:ext cx="9140536" cy="1569660"/>
          </a:xfrm>
          <a:prstGeom prst="rect">
            <a:avLst/>
          </a:prstGeom>
          <a:noFill/>
        </p:spPr>
        <p:txBody>
          <a:bodyPr wrap="square" rtlCol="0">
            <a:spAutoFit/>
          </a:bodyPr>
          <a:lstStyle/>
          <a:p>
            <a:pPr algn="ctr"/>
            <a:r>
              <a:rPr lang="en-US" sz="4800" dirty="0" smtClean="0">
                <a:solidFill>
                  <a:schemeClr val="bg1"/>
                </a:solidFill>
              </a:rPr>
              <a:t>So, what are the questions we in this church need answered?</a:t>
            </a:r>
            <a:endParaRPr lang="en-US" sz="4800" b="1" i="1" dirty="0" smtClean="0">
              <a:solidFill>
                <a:schemeClr val="bg1"/>
              </a:solidFill>
            </a:endParaRPr>
          </a:p>
        </p:txBody>
      </p:sp>
      <p:sp>
        <p:nvSpPr>
          <p:cNvPr id="3" name="TextBox 2"/>
          <p:cNvSpPr txBox="1"/>
          <p:nvPr/>
        </p:nvSpPr>
        <p:spPr>
          <a:xfrm>
            <a:off x="1411432" y="3810000"/>
            <a:ext cx="6324600" cy="2308324"/>
          </a:xfrm>
          <a:prstGeom prst="rect">
            <a:avLst/>
          </a:prstGeom>
          <a:noFill/>
        </p:spPr>
        <p:txBody>
          <a:bodyPr wrap="square" rtlCol="0">
            <a:spAutoFit/>
          </a:bodyPr>
          <a:lstStyle>
            <a:defPPr>
              <a:defRPr lang="en-US"/>
            </a:defPPr>
            <a:lvl1pPr>
              <a:defRPr sz="6000" i="1" u="dbl">
                <a:solidFill>
                  <a:schemeClr val="bg1"/>
                </a:solidFill>
                <a:latin typeface="Abyssinica SIL" panose="02000603020000020004" pitchFamily="2" charset="0"/>
              </a:defRPr>
            </a:lvl1pPr>
          </a:lstStyle>
          <a:p>
            <a:pPr algn="ctr"/>
            <a:r>
              <a:rPr lang="en-US" sz="4800" i="0" u="none" dirty="0">
                <a:latin typeface="+mn-lt"/>
              </a:rPr>
              <a:t>Does  PC (</a:t>
            </a:r>
            <a:r>
              <a:rPr lang="en-US" sz="4800" i="0" u="none" dirty="0" smtClean="0">
                <a:latin typeface="+mn-lt"/>
              </a:rPr>
              <a:t>USA)</a:t>
            </a:r>
            <a:endParaRPr lang="en-US" sz="4800" i="0" u="none" dirty="0">
              <a:latin typeface="+mn-lt"/>
            </a:endParaRPr>
          </a:p>
          <a:p>
            <a:pPr algn="ctr"/>
            <a:r>
              <a:rPr lang="en-US" sz="4800" i="0" u="none" dirty="0" smtClean="0">
                <a:latin typeface="+mn-lt"/>
              </a:rPr>
              <a:t>believe </a:t>
            </a:r>
            <a:r>
              <a:rPr lang="en-US" sz="4800" i="0" u="none" dirty="0">
                <a:latin typeface="+mn-lt"/>
              </a:rPr>
              <a:t>what we believe </a:t>
            </a:r>
          </a:p>
          <a:p>
            <a:pPr algn="ctr"/>
            <a:r>
              <a:rPr lang="en-US" sz="4800" i="0" u="none" dirty="0">
                <a:latin typeface="+mn-lt"/>
              </a:rPr>
              <a:t>as a </a:t>
            </a:r>
            <a:r>
              <a:rPr lang="en-US" sz="4800" i="0" u="none" dirty="0" smtClean="0">
                <a:latin typeface="+mn-lt"/>
              </a:rPr>
              <a:t>congregation?</a:t>
            </a:r>
            <a:endParaRPr lang="en-US" sz="4800" i="0" u="none" dirty="0">
              <a:latin typeface="+mn-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9785" y="180110"/>
            <a:ext cx="1607893" cy="1600200"/>
          </a:xfrm>
          <a:prstGeom prst="rect">
            <a:avLst/>
          </a:prstGeom>
          <a:ln w="34925">
            <a:solidFill>
              <a:srgbClr val="00B0F0"/>
            </a:solidFill>
          </a:ln>
        </p:spPr>
      </p:pic>
    </p:spTree>
    <p:extLst>
      <p:ext uri="{BB962C8B-B14F-4D97-AF65-F5344CB8AC3E}">
        <p14:creationId xmlns:p14="http://schemas.microsoft.com/office/powerpoint/2010/main" val="876716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52401"/>
            <a:ext cx="1607893" cy="1600200"/>
          </a:xfrm>
          <a:prstGeom prst="rect">
            <a:avLst/>
          </a:prstGeom>
          <a:ln w="34925">
            <a:solidFill>
              <a:srgbClr val="00B0F0"/>
            </a:solidFill>
          </a:ln>
        </p:spPr>
      </p:pic>
      <p:sp>
        <p:nvSpPr>
          <p:cNvPr id="5" name="TextBox 4"/>
          <p:cNvSpPr txBox="1"/>
          <p:nvPr/>
        </p:nvSpPr>
        <p:spPr>
          <a:xfrm>
            <a:off x="20782" y="304800"/>
            <a:ext cx="9144000" cy="6032421"/>
          </a:xfrm>
          <a:prstGeom prst="rect">
            <a:avLst/>
          </a:prstGeom>
          <a:noFill/>
        </p:spPr>
        <p:txBody>
          <a:bodyPr wrap="square" rtlCol="0">
            <a:spAutoFit/>
          </a:bodyPr>
          <a:lstStyle/>
          <a:p>
            <a:pPr algn="ctr"/>
            <a:r>
              <a:rPr lang="en-US" sz="6600" dirty="0" smtClean="0">
                <a:solidFill>
                  <a:schemeClr val="bg1"/>
                </a:solidFill>
              </a:rPr>
              <a:t>  For example: </a:t>
            </a:r>
          </a:p>
          <a:p>
            <a:pPr algn="ctr"/>
            <a:endParaRPr lang="en-US" sz="4000" dirty="0">
              <a:solidFill>
                <a:schemeClr val="bg1"/>
              </a:solidFill>
            </a:endParaRPr>
          </a:p>
          <a:p>
            <a:pPr marL="571500" indent="-571500" algn="ctr">
              <a:buFont typeface="Arial" panose="020B0604020202020204" pitchFamily="34" charset="0"/>
              <a:buChar char="•"/>
            </a:pPr>
            <a:r>
              <a:rPr lang="en-US" sz="4000" dirty="0" smtClean="0">
                <a:solidFill>
                  <a:schemeClr val="bg1"/>
                </a:solidFill>
              </a:rPr>
              <a:t>The Authority of Scripture</a:t>
            </a:r>
          </a:p>
          <a:p>
            <a:pPr algn="ctr"/>
            <a:endParaRPr lang="en-US" sz="4000" dirty="0" smtClean="0">
              <a:solidFill>
                <a:schemeClr val="bg1"/>
              </a:solidFill>
            </a:endParaRPr>
          </a:p>
          <a:p>
            <a:pPr marL="571500" indent="-571500" algn="ctr">
              <a:buFont typeface="Arial" panose="020B0604020202020204" pitchFamily="34" charset="0"/>
              <a:buChar char="•"/>
            </a:pPr>
            <a:r>
              <a:rPr lang="en-US" sz="4000" dirty="0" smtClean="0">
                <a:solidFill>
                  <a:schemeClr val="bg1"/>
                </a:solidFill>
              </a:rPr>
              <a:t>The Saving Lordship of Jesus Christ</a:t>
            </a:r>
          </a:p>
          <a:p>
            <a:pPr algn="ctr"/>
            <a:endParaRPr lang="en-US" sz="4000" dirty="0" smtClean="0">
              <a:solidFill>
                <a:schemeClr val="bg1"/>
              </a:solidFill>
            </a:endParaRPr>
          </a:p>
          <a:p>
            <a:pPr marL="571500" indent="-571500" algn="ctr">
              <a:buFont typeface="Arial" panose="020B0604020202020204" pitchFamily="34" charset="0"/>
              <a:buChar char="•"/>
            </a:pPr>
            <a:r>
              <a:rPr lang="en-US" sz="4000" dirty="0" smtClean="0">
                <a:solidFill>
                  <a:schemeClr val="bg1"/>
                </a:solidFill>
              </a:rPr>
              <a:t>The Literal death &amp; atoning sacrifice of Christ  </a:t>
            </a:r>
          </a:p>
          <a:p>
            <a:pPr algn="ctr"/>
            <a:endParaRPr lang="en-US" sz="4000" dirty="0">
              <a:solidFill>
                <a:schemeClr val="bg1"/>
              </a:solidFill>
            </a:endParaRPr>
          </a:p>
        </p:txBody>
      </p:sp>
    </p:spTree>
    <p:extLst>
      <p:ext uri="{BB962C8B-B14F-4D97-AF65-F5344CB8AC3E}">
        <p14:creationId xmlns:p14="http://schemas.microsoft.com/office/powerpoint/2010/main" val="42471868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52400"/>
            <a:ext cx="1905000" cy="1895885"/>
          </a:xfrm>
          <a:prstGeom prst="rect">
            <a:avLst/>
          </a:prstGeom>
          <a:ln w="34925">
            <a:solidFill>
              <a:srgbClr val="00B0F0"/>
            </a:solidFill>
          </a:ln>
        </p:spPr>
      </p:pic>
      <p:sp>
        <p:nvSpPr>
          <p:cNvPr id="5" name="TextBox 4"/>
          <p:cNvSpPr txBox="1"/>
          <p:nvPr/>
        </p:nvSpPr>
        <p:spPr>
          <a:xfrm>
            <a:off x="0" y="1905000"/>
            <a:ext cx="9067800" cy="5078313"/>
          </a:xfrm>
          <a:prstGeom prst="rect">
            <a:avLst/>
          </a:prstGeom>
          <a:noFill/>
        </p:spPr>
        <p:txBody>
          <a:bodyPr wrap="square" rtlCol="0">
            <a:spAutoFit/>
          </a:bodyPr>
          <a:lstStyle/>
          <a:p>
            <a:pPr algn="ctr"/>
            <a:r>
              <a:rPr lang="en-US" sz="3600" u="sng" dirty="0" smtClean="0">
                <a:solidFill>
                  <a:schemeClr val="bg1"/>
                </a:solidFill>
              </a:rPr>
              <a:t>Authority of Scripture</a:t>
            </a:r>
          </a:p>
          <a:p>
            <a:pPr algn="ctr"/>
            <a:r>
              <a:rPr lang="en-US" sz="3600" dirty="0" smtClean="0">
                <a:solidFill>
                  <a:schemeClr val="bg1"/>
                </a:solidFill>
              </a:rPr>
              <a:t>62% of pastors in PC (USA) say it is </a:t>
            </a:r>
          </a:p>
          <a:p>
            <a:pPr algn="ctr"/>
            <a:r>
              <a:rPr lang="en-US" sz="3600" dirty="0" smtClean="0">
                <a:solidFill>
                  <a:schemeClr val="bg1"/>
                </a:solidFill>
              </a:rPr>
              <a:t>“Word of God </a:t>
            </a:r>
            <a:r>
              <a:rPr lang="en-US" sz="3600" u="dbl" dirty="0" smtClean="0">
                <a:solidFill>
                  <a:schemeClr val="bg1"/>
                </a:solidFill>
              </a:rPr>
              <a:t>to be interpreted in light of historical context.” </a:t>
            </a:r>
          </a:p>
          <a:p>
            <a:pPr algn="ctr"/>
            <a:endParaRPr lang="en-US" sz="3600" u="sng" dirty="0" smtClean="0">
              <a:solidFill>
                <a:schemeClr val="bg1"/>
              </a:solidFill>
            </a:endParaRPr>
          </a:p>
          <a:p>
            <a:pPr algn="ctr"/>
            <a:r>
              <a:rPr lang="en-US" sz="3600" u="sng" dirty="0" smtClean="0">
                <a:solidFill>
                  <a:schemeClr val="bg1"/>
                </a:solidFill>
              </a:rPr>
              <a:t>Saving Lordship of Jesus Christ </a:t>
            </a:r>
          </a:p>
          <a:p>
            <a:pPr algn="ctr"/>
            <a:r>
              <a:rPr lang="en-US" sz="3600" dirty="0" smtClean="0">
                <a:solidFill>
                  <a:schemeClr val="bg1"/>
                </a:solidFill>
              </a:rPr>
              <a:t>Only 41% of pastors in PC (USA) agree that “only followers of Jesus can be saved.” </a:t>
            </a:r>
          </a:p>
          <a:p>
            <a:r>
              <a:rPr lang="en-US" sz="3600" i="1" dirty="0" smtClean="0">
                <a:solidFill>
                  <a:schemeClr val="bg1"/>
                </a:solidFill>
              </a:rPr>
              <a:t>							           and. . .</a:t>
            </a:r>
          </a:p>
        </p:txBody>
      </p:sp>
      <p:sp>
        <p:nvSpPr>
          <p:cNvPr id="4" name="Rectangle 3"/>
          <p:cNvSpPr/>
          <p:nvPr/>
        </p:nvSpPr>
        <p:spPr>
          <a:xfrm>
            <a:off x="2057400" y="304800"/>
            <a:ext cx="6934200" cy="1446550"/>
          </a:xfrm>
          <a:prstGeom prst="rect">
            <a:avLst/>
          </a:prstGeom>
        </p:spPr>
        <p:txBody>
          <a:bodyPr wrap="square">
            <a:spAutoFit/>
          </a:bodyPr>
          <a:lstStyle/>
          <a:p>
            <a:r>
              <a:rPr lang="en-US" sz="4400" i="1" dirty="0" smtClean="0">
                <a:solidFill>
                  <a:schemeClr val="bg1"/>
                </a:solidFill>
              </a:rPr>
              <a:t>   Lets look at what </a:t>
            </a:r>
          </a:p>
          <a:p>
            <a:pPr algn="ctr"/>
            <a:r>
              <a:rPr lang="en-US" sz="4400" i="1" dirty="0" smtClean="0">
                <a:solidFill>
                  <a:schemeClr val="bg1"/>
                </a:solidFill>
              </a:rPr>
              <a:t>       we have found</a:t>
            </a:r>
            <a:endParaRPr lang="en-US" sz="4400" i="1" dirty="0">
              <a:solidFill>
                <a:schemeClr val="bg1"/>
              </a:solidFill>
            </a:endParaRPr>
          </a:p>
        </p:txBody>
      </p:sp>
    </p:spTree>
    <p:extLst>
      <p:ext uri="{BB962C8B-B14F-4D97-AF65-F5344CB8AC3E}">
        <p14:creationId xmlns:p14="http://schemas.microsoft.com/office/powerpoint/2010/main" val="18685150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52400"/>
            <a:ext cx="1905000" cy="1895885"/>
          </a:xfrm>
          <a:prstGeom prst="rect">
            <a:avLst/>
          </a:prstGeom>
          <a:ln w="34925">
            <a:solidFill>
              <a:srgbClr val="00B0F0"/>
            </a:solidFill>
          </a:ln>
        </p:spPr>
      </p:pic>
      <p:sp>
        <p:nvSpPr>
          <p:cNvPr id="5" name="TextBox 4"/>
          <p:cNvSpPr txBox="1"/>
          <p:nvPr/>
        </p:nvSpPr>
        <p:spPr>
          <a:xfrm>
            <a:off x="0" y="2133600"/>
            <a:ext cx="9144000" cy="4524315"/>
          </a:xfrm>
          <a:prstGeom prst="rect">
            <a:avLst/>
          </a:prstGeom>
          <a:noFill/>
        </p:spPr>
        <p:txBody>
          <a:bodyPr wrap="square" rtlCol="0">
            <a:spAutoFit/>
          </a:bodyPr>
          <a:lstStyle/>
          <a:p>
            <a:pPr algn="ctr"/>
            <a:r>
              <a:rPr lang="en-US" sz="3600" u="sng" dirty="0" smtClean="0">
                <a:solidFill>
                  <a:schemeClr val="bg1"/>
                </a:solidFill>
              </a:rPr>
              <a:t>Death &amp; atoning sacrifice of Christ  </a:t>
            </a:r>
          </a:p>
          <a:p>
            <a:pPr algn="ctr"/>
            <a:endParaRPr lang="en-US" sz="3600" u="sng" dirty="0" smtClean="0">
              <a:solidFill>
                <a:schemeClr val="bg1"/>
              </a:solidFill>
            </a:endParaRPr>
          </a:p>
          <a:p>
            <a:pPr algn="ctr"/>
            <a:r>
              <a:rPr lang="en-US" sz="3600" i="1" dirty="0" smtClean="0">
                <a:solidFill>
                  <a:schemeClr val="bg1"/>
                </a:solidFill>
              </a:rPr>
              <a:t>In recent years a number of pastors in </a:t>
            </a:r>
          </a:p>
          <a:p>
            <a:pPr algn="ctr"/>
            <a:r>
              <a:rPr lang="en-US" sz="3600" i="1" dirty="0" smtClean="0">
                <a:solidFill>
                  <a:schemeClr val="bg1"/>
                </a:solidFill>
              </a:rPr>
              <a:t>PC (USA) have publicly renounced belief that Jesus rose from the dead. </a:t>
            </a:r>
          </a:p>
          <a:p>
            <a:pPr algn="ctr"/>
            <a:r>
              <a:rPr lang="en-US" sz="3600" i="1" dirty="0" smtClean="0">
                <a:solidFill>
                  <a:schemeClr val="bg1"/>
                </a:solidFill>
              </a:rPr>
              <a:t>Rev. James Rigby has been quoted as saying, “Maybe a body rose up; I don’t care.  That’s not the point.” </a:t>
            </a:r>
          </a:p>
        </p:txBody>
      </p:sp>
      <p:sp>
        <p:nvSpPr>
          <p:cNvPr id="4" name="Rectangle 3"/>
          <p:cNvSpPr/>
          <p:nvPr/>
        </p:nvSpPr>
        <p:spPr>
          <a:xfrm>
            <a:off x="2064327" y="109293"/>
            <a:ext cx="6629400" cy="1938992"/>
          </a:xfrm>
          <a:prstGeom prst="rect">
            <a:avLst/>
          </a:prstGeom>
          <a:ln w="34925">
            <a:solidFill>
              <a:srgbClr val="00B0F0"/>
            </a:solidFill>
          </a:ln>
        </p:spPr>
        <p:txBody>
          <a:bodyPr wrap="square">
            <a:spAutoFit/>
          </a:bodyPr>
          <a:lstStyle/>
          <a:p>
            <a:pPr lvl="0" algn="ctr"/>
            <a:r>
              <a:rPr lang="en-US" sz="6000" i="1" dirty="0" smtClean="0">
                <a:solidFill>
                  <a:schemeClr val="bg1"/>
                </a:solidFill>
              </a:rPr>
              <a:t>Here are some examples: </a:t>
            </a:r>
            <a:endParaRPr lang="en-US" sz="6000" i="1" dirty="0">
              <a:solidFill>
                <a:schemeClr val="bg1"/>
              </a:solidFill>
            </a:endParaRPr>
          </a:p>
        </p:txBody>
      </p:sp>
    </p:spTree>
    <p:extLst>
      <p:ext uri="{BB962C8B-B14F-4D97-AF65-F5344CB8AC3E}">
        <p14:creationId xmlns:p14="http://schemas.microsoft.com/office/powerpoint/2010/main" val="11410064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52401"/>
            <a:ext cx="1905000" cy="1726386"/>
          </a:xfrm>
          <a:prstGeom prst="rect">
            <a:avLst/>
          </a:prstGeom>
          <a:ln w="34925">
            <a:solidFill>
              <a:srgbClr val="00B0F0"/>
            </a:solidFill>
          </a:ln>
        </p:spPr>
      </p:pic>
      <p:sp>
        <p:nvSpPr>
          <p:cNvPr id="5" name="TextBox 4"/>
          <p:cNvSpPr txBox="1"/>
          <p:nvPr/>
        </p:nvSpPr>
        <p:spPr>
          <a:xfrm>
            <a:off x="152400" y="1957999"/>
            <a:ext cx="8763000" cy="5016758"/>
          </a:xfrm>
          <a:prstGeom prst="rect">
            <a:avLst/>
          </a:prstGeom>
          <a:noFill/>
        </p:spPr>
        <p:txBody>
          <a:bodyPr wrap="square" rtlCol="0">
            <a:spAutoFit/>
          </a:bodyPr>
          <a:lstStyle/>
          <a:p>
            <a:pPr algn="ctr"/>
            <a:r>
              <a:rPr lang="en-US" sz="4000" dirty="0" smtClean="0">
                <a:solidFill>
                  <a:schemeClr val="bg1"/>
                </a:solidFill>
              </a:rPr>
              <a:t>In 2000 Rev. Dirk </a:t>
            </a:r>
            <a:r>
              <a:rPr lang="en-US" sz="4000" dirty="0" err="1" smtClean="0">
                <a:solidFill>
                  <a:schemeClr val="bg1"/>
                </a:solidFill>
              </a:rPr>
              <a:t>Ficca</a:t>
            </a:r>
            <a:r>
              <a:rPr lang="en-US" sz="4000" dirty="0" smtClean="0">
                <a:solidFill>
                  <a:schemeClr val="bg1"/>
                </a:solidFill>
              </a:rPr>
              <a:t> declared as featured speaker in PC(USA) sponsored conference:   </a:t>
            </a:r>
          </a:p>
          <a:p>
            <a:pPr algn="ctr"/>
            <a:r>
              <a:rPr lang="en-US" sz="4000" dirty="0" smtClean="0">
                <a:solidFill>
                  <a:schemeClr val="bg1"/>
                </a:solidFill>
              </a:rPr>
              <a:t>“</a:t>
            </a:r>
            <a:r>
              <a:rPr lang="en-US" sz="4000" i="1" dirty="0" smtClean="0">
                <a:solidFill>
                  <a:schemeClr val="bg1"/>
                </a:solidFill>
              </a:rPr>
              <a:t>If God is at work in our lives, whether we’re Christian or not, what’s the big deal about Jesus?</a:t>
            </a:r>
            <a:r>
              <a:rPr lang="en-US" sz="4000" dirty="0" smtClean="0">
                <a:solidFill>
                  <a:schemeClr val="bg1"/>
                </a:solidFill>
              </a:rPr>
              <a:t>”</a:t>
            </a:r>
          </a:p>
          <a:p>
            <a:pPr algn="ctr"/>
            <a:r>
              <a:rPr lang="en-US" sz="4000" dirty="0" smtClean="0">
                <a:solidFill>
                  <a:schemeClr val="bg1"/>
                </a:solidFill>
              </a:rPr>
              <a:t> The PC(USA) agency responsible for conference declined to discipline </a:t>
            </a:r>
            <a:r>
              <a:rPr lang="en-US" sz="4000" dirty="0" err="1" smtClean="0">
                <a:solidFill>
                  <a:schemeClr val="bg1"/>
                </a:solidFill>
              </a:rPr>
              <a:t>Ficca</a:t>
            </a:r>
            <a:r>
              <a:rPr lang="en-US" sz="4000" dirty="0" smtClean="0">
                <a:solidFill>
                  <a:schemeClr val="bg1"/>
                </a:solidFill>
              </a:rPr>
              <a:t>.  </a:t>
            </a:r>
          </a:p>
        </p:txBody>
      </p:sp>
      <p:sp>
        <p:nvSpPr>
          <p:cNvPr id="3" name="TextBox 2"/>
          <p:cNvSpPr txBox="1"/>
          <p:nvPr/>
        </p:nvSpPr>
        <p:spPr>
          <a:xfrm>
            <a:off x="2057400" y="124460"/>
            <a:ext cx="6629400" cy="1754326"/>
          </a:xfrm>
          <a:prstGeom prst="rect">
            <a:avLst/>
          </a:prstGeom>
          <a:ln w="34925">
            <a:solidFill>
              <a:srgbClr val="00B0F0"/>
            </a:solidFill>
          </a:ln>
        </p:spPr>
        <p:txBody>
          <a:bodyPr wrap="square" rtlCol="0">
            <a:spAutoFit/>
          </a:bodyPr>
          <a:lstStyle/>
          <a:p>
            <a:pPr algn="ctr"/>
            <a:r>
              <a:rPr lang="en-US" sz="3600" b="1" i="1" dirty="0" smtClean="0">
                <a:solidFill>
                  <a:schemeClr val="bg1"/>
                </a:solidFill>
              </a:rPr>
              <a:t>Failure to uphold our historic Confessions in matters of practical policy</a:t>
            </a:r>
            <a:endParaRPr lang="en-US" sz="3600" b="1" i="1" dirty="0">
              <a:solidFill>
                <a:schemeClr val="bg1"/>
              </a:solidFill>
            </a:endParaRPr>
          </a:p>
        </p:txBody>
      </p:sp>
    </p:spTree>
    <p:extLst>
      <p:ext uri="{BB962C8B-B14F-4D97-AF65-F5344CB8AC3E}">
        <p14:creationId xmlns:p14="http://schemas.microsoft.com/office/powerpoint/2010/main" val="14469582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223179"/>
            <a:ext cx="1905000" cy="1754326"/>
          </a:xfrm>
          <a:prstGeom prst="rect">
            <a:avLst/>
          </a:prstGeom>
          <a:ln w="34925">
            <a:solidFill>
              <a:srgbClr val="00B0F0"/>
            </a:solidFill>
          </a:ln>
        </p:spPr>
      </p:pic>
      <p:sp>
        <p:nvSpPr>
          <p:cNvPr id="5" name="TextBox 4"/>
          <p:cNvSpPr txBox="1"/>
          <p:nvPr/>
        </p:nvSpPr>
        <p:spPr>
          <a:xfrm>
            <a:off x="152400" y="2286000"/>
            <a:ext cx="8763000" cy="4108817"/>
          </a:xfrm>
          <a:prstGeom prst="rect">
            <a:avLst/>
          </a:prstGeom>
          <a:noFill/>
        </p:spPr>
        <p:txBody>
          <a:bodyPr wrap="square" rtlCol="0">
            <a:spAutoFit/>
          </a:bodyPr>
          <a:lstStyle/>
          <a:p>
            <a:pPr algn="ctr"/>
            <a:r>
              <a:rPr lang="en-US" sz="3600" dirty="0" smtClean="0">
                <a:solidFill>
                  <a:schemeClr val="bg1"/>
                </a:solidFill>
              </a:rPr>
              <a:t>Asked repeatedly for a concise statement of Presbyterian values, the General Assembly has replied we are simply too diverse to agree  on such a proclamation. </a:t>
            </a:r>
          </a:p>
          <a:p>
            <a:pPr algn="ctr"/>
            <a:r>
              <a:rPr lang="en-US" sz="3600" dirty="0" smtClean="0">
                <a:solidFill>
                  <a:schemeClr val="bg1"/>
                </a:solidFill>
              </a:rPr>
              <a:t> PC(USA) “response” finally published on website in Jan. 2015 – merely cites the very Confessions to which we fail to give force. </a:t>
            </a:r>
          </a:p>
        </p:txBody>
      </p:sp>
      <p:sp>
        <p:nvSpPr>
          <p:cNvPr id="3" name="TextBox 2"/>
          <p:cNvSpPr txBox="1"/>
          <p:nvPr/>
        </p:nvSpPr>
        <p:spPr>
          <a:xfrm>
            <a:off x="2057400" y="223179"/>
            <a:ext cx="6629400" cy="1754326"/>
          </a:xfrm>
          <a:prstGeom prst="rect">
            <a:avLst/>
          </a:prstGeom>
          <a:ln w="34925">
            <a:solidFill>
              <a:srgbClr val="00B0F0"/>
            </a:solidFill>
          </a:ln>
        </p:spPr>
        <p:txBody>
          <a:bodyPr wrap="square" rtlCol="0">
            <a:spAutoFit/>
          </a:bodyPr>
          <a:lstStyle/>
          <a:p>
            <a:pPr algn="ctr"/>
            <a:r>
              <a:rPr lang="en-US" sz="5400" b="1" i="1" dirty="0" smtClean="0">
                <a:solidFill>
                  <a:schemeClr val="bg1"/>
                </a:solidFill>
              </a:rPr>
              <a:t>Embracing a culture </a:t>
            </a:r>
          </a:p>
          <a:p>
            <a:pPr algn="ctr"/>
            <a:r>
              <a:rPr lang="en-US" sz="5400" b="1" i="1" dirty="0" smtClean="0">
                <a:solidFill>
                  <a:schemeClr val="bg1"/>
                </a:solidFill>
              </a:rPr>
              <a:t>of plurality</a:t>
            </a:r>
            <a:endParaRPr lang="en-US" sz="5400" b="1" i="1" dirty="0">
              <a:solidFill>
                <a:schemeClr val="bg1"/>
              </a:solidFill>
            </a:endParaRPr>
          </a:p>
        </p:txBody>
      </p:sp>
    </p:spTree>
    <p:extLst>
      <p:ext uri="{BB962C8B-B14F-4D97-AF65-F5344CB8AC3E}">
        <p14:creationId xmlns:p14="http://schemas.microsoft.com/office/powerpoint/2010/main" val="33529358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691" y="124691"/>
            <a:ext cx="1905000" cy="1895885"/>
          </a:xfrm>
          <a:prstGeom prst="rect">
            <a:avLst/>
          </a:prstGeom>
          <a:ln w="34925">
            <a:solidFill>
              <a:srgbClr val="00B0F0"/>
            </a:solidFill>
          </a:ln>
        </p:spPr>
      </p:pic>
      <p:sp>
        <p:nvSpPr>
          <p:cNvPr id="4" name="TextBox 3"/>
          <p:cNvSpPr txBox="1"/>
          <p:nvPr/>
        </p:nvSpPr>
        <p:spPr>
          <a:xfrm>
            <a:off x="2971800" y="287803"/>
            <a:ext cx="4719562" cy="1569660"/>
          </a:xfrm>
          <a:prstGeom prst="rect">
            <a:avLst/>
          </a:prstGeom>
          <a:noFill/>
        </p:spPr>
        <p:txBody>
          <a:bodyPr wrap="none" rtlCol="0">
            <a:spAutoFit/>
          </a:bodyPr>
          <a:lstStyle/>
          <a:p>
            <a:r>
              <a:rPr lang="en-US" sz="9600" i="1" u="dbl" dirty="0">
                <a:solidFill>
                  <a:schemeClr val="bg1"/>
                </a:solidFill>
                <a:latin typeface="Abyssinica SIL" panose="02000603020000020004" pitchFamily="2" charset="0"/>
              </a:rPr>
              <a:t>What we believe </a:t>
            </a:r>
          </a:p>
        </p:txBody>
      </p:sp>
      <p:sp>
        <p:nvSpPr>
          <p:cNvPr id="5" name="TextBox 4"/>
          <p:cNvSpPr txBox="1"/>
          <p:nvPr/>
        </p:nvSpPr>
        <p:spPr>
          <a:xfrm>
            <a:off x="381000" y="2743200"/>
            <a:ext cx="8382000" cy="3231654"/>
          </a:xfrm>
          <a:prstGeom prst="rect">
            <a:avLst/>
          </a:prstGeom>
          <a:noFill/>
        </p:spPr>
        <p:txBody>
          <a:bodyPr wrap="square" rtlCol="0">
            <a:spAutoFit/>
          </a:bodyPr>
          <a:lstStyle/>
          <a:p>
            <a:pPr algn="ctr"/>
            <a:r>
              <a:rPr lang="en-US" sz="5400" b="1" i="1" dirty="0">
                <a:solidFill>
                  <a:schemeClr val="bg1"/>
                </a:solidFill>
              </a:rPr>
              <a:t>Jesus Christ is the same yesterday and today and forever.</a:t>
            </a:r>
          </a:p>
          <a:p>
            <a:r>
              <a:rPr lang="en-US" dirty="0">
                <a:solidFill>
                  <a:schemeClr val="bg1"/>
                </a:solidFill>
              </a:rPr>
              <a:t>	</a:t>
            </a:r>
            <a:r>
              <a:rPr lang="en-US" dirty="0" smtClean="0">
                <a:solidFill>
                  <a:schemeClr val="bg1"/>
                </a:solidFill>
              </a:rPr>
              <a:t>					              </a:t>
            </a:r>
            <a:r>
              <a:rPr lang="en-US" sz="2400" dirty="0" smtClean="0">
                <a:solidFill>
                  <a:schemeClr val="bg1"/>
                </a:solidFill>
              </a:rPr>
              <a:t>Hebrews 13:8 </a:t>
            </a:r>
          </a:p>
          <a:p>
            <a:endParaRPr lang="en-US" dirty="0" smtClean="0"/>
          </a:p>
        </p:txBody>
      </p:sp>
    </p:spTree>
    <p:extLst>
      <p:ext uri="{BB962C8B-B14F-4D97-AF65-F5344CB8AC3E}">
        <p14:creationId xmlns:p14="http://schemas.microsoft.com/office/powerpoint/2010/main" val="17865005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1400" y="152400"/>
            <a:ext cx="1905000" cy="1895885"/>
          </a:xfrm>
          <a:prstGeom prst="rect">
            <a:avLst/>
          </a:prstGeom>
          <a:ln w="34925">
            <a:solidFill>
              <a:srgbClr val="00B0F0"/>
            </a:solidFill>
          </a:ln>
        </p:spPr>
      </p:pic>
      <p:sp>
        <p:nvSpPr>
          <p:cNvPr id="5" name="TextBox 4"/>
          <p:cNvSpPr txBox="1"/>
          <p:nvPr/>
        </p:nvSpPr>
        <p:spPr>
          <a:xfrm>
            <a:off x="152400" y="2048285"/>
            <a:ext cx="8763000" cy="4524315"/>
          </a:xfrm>
          <a:prstGeom prst="rect">
            <a:avLst/>
          </a:prstGeom>
          <a:noFill/>
        </p:spPr>
        <p:txBody>
          <a:bodyPr wrap="square" rtlCol="0">
            <a:spAutoFit/>
          </a:bodyPr>
          <a:lstStyle/>
          <a:p>
            <a:pPr algn="ctr"/>
            <a:r>
              <a:rPr lang="en-US" sz="4800" dirty="0" smtClean="0">
                <a:solidFill>
                  <a:schemeClr val="bg1"/>
                </a:solidFill>
              </a:rPr>
              <a:t>In 2001 the General Assembly considered motion to declare “the singular, saving lordship of Jesus Christ.”  The Motion was defeated &amp; characterized as</a:t>
            </a:r>
          </a:p>
          <a:p>
            <a:pPr algn="ctr"/>
            <a:r>
              <a:rPr lang="en-US" sz="4800" dirty="0" smtClean="0">
                <a:solidFill>
                  <a:schemeClr val="bg1"/>
                </a:solidFill>
              </a:rPr>
              <a:t> “disrespectful to other religions.”</a:t>
            </a:r>
          </a:p>
        </p:txBody>
      </p:sp>
    </p:spTree>
    <p:extLst>
      <p:ext uri="{BB962C8B-B14F-4D97-AF65-F5344CB8AC3E}">
        <p14:creationId xmlns:p14="http://schemas.microsoft.com/office/powerpoint/2010/main" val="6451629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52400"/>
            <a:ext cx="1905000" cy="1815883"/>
          </a:xfrm>
          <a:prstGeom prst="rect">
            <a:avLst/>
          </a:prstGeom>
          <a:ln w="34925">
            <a:solidFill>
              <a:srgbClr val="00B0F0"/>
            </a:solidFill>
          </a:ln>
        </p:spPr>
      </p:pic>
      <p:sp>
        <p:nvSpPr>
          <p:cNvPr id="5" name="TextBox 4"/>
          <p:cNvSpPr txBox="1"/>
          <p:nvPr/>
        </p:nvSpPr>
        <p:spPr>
          <a:xfrm>
            <a:off x="0" y="2438400"/>
            <a:ext cx="9144000" cy="3970318"/>
          </a:xfrm>
          <a:prstGeom prst="rect">
            <a:avLst/>
          </a:prstGeom>
          <a:noFill/>
        </p:spPr>
        <p:txBody>
          <a:bodyPr wrap="square" rtlCol="0">
            <a:spAutoFit/>
          </a:bodyPr>
          <a:lstStyle/>
          <a:p>
            <a:pPr algn="ctr"/>
            <a:r>
              <a:rPr lang="en-US" sz="3600" dirty="0" smtClean="0">
                <a:solidFill>
                  <a:schemeClr val="bg1"/>
                </a:solidFill>
              </a:rPr>
              <a:t>The denomination has increasingly taken public political stances deemed unwise &amp; unreflective of mainstream members. </a:t>
            </a:r>
          </a:p>
          <a:p>
            <a:pPr algn="ctr"/>
            <a:endParaRPr lang="en-US" sz="3600" dirty="0" smtClean="0">
              <a:solidFill>
                <a:schemeClr val="bg1"/>
              </a:solidFill>
            </a:endParaRPr>
          </a:p>
          <a:p>
            <a:pPr marL="1028700" lvl="1" indent="-571500">
              <a:buFont typeface="Arial" panose="020B0604020202020204" pitchFamily="34" charset="0"/>
              <a:buChar char="•"/>
            </a:pPr>
            <a:r>
              <a:rPr lang="en-US" sz="3600" i="1" dirty="0" smtClean="0">
                <a:solidFill>
                  <a:schemeClr val="bg1"/>
                </a:solidFill>
              </a:rPr>
              <a:t>Divestment</a:t>
            </a:r>
          </a:p>
          <a:p>
            <a:pPr marL="1028700" lvl="1" indent="-571500">
              <a:buFont typeface="Arial" panose="020B0604020202020204" pitchFamily="34" charset="0"/>
              <a:buChar char="•"/>
            </a:pPr>
            <a:r>
              <a:rPr lang="en-US" sz="3600" i="1" dirty="0" smtClean="0">
                <a:solidFill>
                  <a:schemeClr val="bg1"/>
                </a:solidFill>
              </a:rPr>
              <a:t>Ferguson response</a:t>
            </a:r>
          </a:p>
          <a:p>
            <a:endParaRPr lang="en-US" sz="3600" dirty="0" smtClean="0"/>
          </a:p>
        </p:txBody>
      </p:sp>
      <p:sp>
        <p:nvSpPr>
          <p:cNvPr id="3" name="TextBox 2"/>
          <p:cNvSpPr txBox="1"/>
          <p:nvPr/>
        </p:nvSpPr>
        <p:spPr>
          <a:xfrm>
            <a:off x="2057400" y="152400"/>
            <a:ext cx="6629400" cy="1815882"/>
          </a:xfrm>
          <a:prstGeom prst="rect">
            <a:avLst/>
          </a:prstGeom>
          <a:ln w="34925">
            <a:solidFill>
              <a:srgbClr val="00B0F0"/>
            </a:solidFill>
          </a:ln>
        </p:spPr>
        <p:txBody>
          <a:bodyPr wrap="square" rtlCol="0">
            <a:spAutoFit/>
          </a:bodyPr>
          <a:lstStyle/>
          <a:p>
            <a:pPr algn="ctr"/>
            <a:endParaRPr lang="en-US" sz="1200" b="1" i="1" dirty="0" smtClean="0">
              <a:solidFill>
                <a:schemeClr val="bg1"/>
              </a:solidFill>
            </a:endParaRPr>
          </a:p>
          <a:p>
            <a:pPr algn="ctr"/>
            <a:r>
              <a:rPr lang="en-US" sz="4400" b="1" i="1" dirty="0" smtClean="0">
                <a:solidFill>
                  <a:schemeClr val="bg1"/>
                </a:solidFill>
              </a:rPr>
              <a:t>Increasing “politicization” of PC(USA)</a:t>
            </a:r>
          </a:p>
          <a:p>
            <a:pPr algn="ctr"/>
            <a:endParaRPr lang="en-US" sz="1200" b="1" i="1" dirty="0">
              <a:solidFill>
                <a:schemeClr val="bg1"/>
              </a:solidFill>
            </a:endParaRPr>
          </a:p>
        </p:txBody>
      </p:sp>
    </p:spTree>
    <p:extLst>
      <p:ext uri="{BB962C8B-B14F-4D97-AF65-F5344CB8AC3E}">
        <p14:creationId xmlns:p14="http://schemas.microsoft.com/office/powerpoint/2010/main" val="10110642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223180"/>
            <a:ext cx="1905000" cy="1754326"/>
          </a:xfrm>
          <a:prstGeom prst="rect">
            <a:avLst/>
          </a:prstGeom>
          <a:ln w="34925">
            <a:solidFill>
              <a:srgbClr val="00B0F0"/>
            </a:solidFill>
          </a:ln>
        </p:spPr>
      </p:pic>
      <p:sp>
        <p:nvSpPr>
          <p:cNvPr id="5" name="TextBox 4"/>
          <p:cNvSpPr txBox="1"/>
          <p:nvPr/>
        </p:nvSpPr>
        <p:spPr>
          <a:xfrm>
            <a:off x="152400" y="2048285"/>
            <a:ext cx="8763000" cy="4524315"/>
          </a:xfrm>
          <a:prstGeom prst="rect">
            <a:avLst/>
          </a:prstGeom>
          <a:noFill/>
        </p:spPr>
        <p:txBody>
          <a:bodyPr wrap="square" rtlCol="0">
            <a:spAutoFit/>
          </a:bodyPr>
          <a:lstStyle/>
          <a:p>
            <a:pPr algn="ctr"/>
            <a:r>
              <a:rPr lang="en-US" sz="3600" dirty="0" smtClean="0">
                <a:solidFill>
                  <a:schemeClr val="bg1"/>
                </a:solidFill>
              </a:rPr>
              <a:t>The PC (USA) has become an overly-bureaucratic structure, no  longer effective, responsive or life-giving to churches.</a:t>
            </a:r>
          </a:p>
          <a:p>
            <a:pPr algn="ctr"/>
            <a:r>
              <a:rPr lang="en-US" sz="3600" dirty="0" smtClean="0"/>
              <a:t> </a:t>
            </a:r>
            <a:r>
              <a:rPr lang="en-US" sz="3600" dirty="0">
                <a:solidFill>
                  <a:schemeClr val="bg1"/>
                </a:solidFill>
              </a:rPr>
              <a:t>Where the denomination once served needs of individual churches, now the process </a:t>
            </a:r>
            <a:r>
              <a:rPr lang="en-US" sz="3600" dirty="0" smtClean="0">
                <a:solidFill>
                  <a:schemeClr val="bg1"/>
                </a:solidFill>
              </a:rPr>
              <a:t>has reversed</a:t>
            </a:r>
            <a:r>
              <a:rPr lang="en-US" sz="3600" dirty="0">
                <a:solidFill>
                  <a:schemeClr val="bg1"/>
                </a:solidFill>
              </a:rPr>
              <a:t>.  </a:t>
            </a:r>
          </a:p>
          <a:p>
            <a:pPr algn="ctr"/>
            <a:r>
              <a:rPr lang="en-US" sz="3600" dirty="0" smtClean="0">
                <a:solidFill>
                  <a:schemeClr val="bg1"/>
                </a:solidFill>
              </a:rPr>
              <a:t>The Denomination has become badly </a:t>
            </a:r>
            <a:r>
              <a:rPr lang="en-US" sz="3600" dirty="0">
                <a:solidFill>
                  <a:schemeClr val="bg1"/>
                </a:solidFill>
              </a:rPr>
              <a:t>divided along theological &amp; social lines. </a:t>
            </a:r>
          </a:p>
        </p:txBody>
      </p:sp>
      <p:sp>
        <p:nvSpPr>
          <p:cNvPr id="3" name="TextBox 2"/>
          <p:cNvSpPr txBox="1"/>
          <p:nvPr/>
        </p:nvSpPr>
        <p:spPr>
          <a:xfrm>
            <a:off x="2057400" y="223179"/>
            <a:ext cx="6629400" cy="1754326"/>
          </a:xfrm>
          <a:prstGeom prst="rect">
            <a:avLst/>
          </a:prstGeom>
          <a:ln w="34925">
            <a:solidFill>
              <a:srgbClr val="00B0F0"/>
            </a:solidFill>
          </a:ln>
        </p:spPr>
        <p:txBody>
          <a:bodyPr wrap="square" rtlCol="0">
            <a:spAutoFit/>
          </a:bodyPr>
          <a:lstStyle/>
          <a:p>
            <a:pPr algn="ctr"/>
            <a:r>
              <a:rPr lang="en-US" sz="3600" b="1" i="1" dirty="0" smtClean="0">
                <a:solidFill>
                  <a:schemeClr val="bg1"/>
                </a:solidFill>
              </a:rPr>
              <a:t>Has our Governing Body become too large to serve the individual churches?</a:t>
            </a:r>
            <a:endParaRPr lang="en-US" sz="3600" b="1" i="1" dirty="0">
              <a:solidFill>
                <a:schemeClr val="bg1"/>
              </a:solidFill>
            </a:endParaRPr>
          </a:p>
        </p:txBody>
      </p:sp>
    </p:spTree>
    <p:extLst>
      <p:ext uri="{BB962C8B-B14F-4D97-AF65-F5344CB8AC3E}">
        <p14:creationId xmlns:p14="http://schemas.microsoft.com/office/powerpoint/2010/main" val="14469582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223180"/>
            <a:ext cx="1905000" cy="1754326"/>
          </a:xfrm>
          <a:prstGeom prst="rect">
            <a:avLst/>
          </a:prstGeom>
          <a:ln w="34925">
            <a:solidFill>
              <a:srgbClr val="00B0F0"/>
            </a:solidFill>
          </a:ln>
        </p:spPr>
      </p:pic>
      <p:sp>
        <p:nvSpPr>
          <p:cNvPr id="5" name="TextBox 4"/>
          <p:cNvSpPr txBox="1"/>
          <p:nvPr/>
        </p:nvSpPr>
        <p:spPr>
          <a:xfrm>
            <a:off x="152400" y="2048285"/>
            <a:ext cx="8763000" cy="4524315"/>
          </a:xfrm>
          <a:prstGeom prst="rect">
            <a:avLst/>
          </a:prstGeom>
          <a:noFill/>
        </p:spPr>
        <p:txBody>
          <a:bodyPr wrap="square" rtlCol="0">
            <a:spAutoFit/>
          </a:bodyPr>
          <a:lstStyle/>
          <a:p>
            <a:pPr algn="ctr"/>
            <a:r>
              <a:rPr lang="en-US" sz="3600" dirty="0" smtClean="0">
                <a:solidFill>
                  <a:schemeClr val="bg1"/>
                </a:solidFill>
              </a:rPr>
              <a:t>PC (USA) owns our property</a:t>
            </a:r>
          </a:p>
          <a:p>
            <a:pPr algn="ctr"/>
            <a:r>
              <a:rPr lang="en-US" sz="3600" dirty="0" smtClean="0">
                <a:solidFill>
                  <a:schemeClr val="bg1"/>
                </a:solidFill>
              </a:rPr>
              <a:t>489 churches have left to other denominations in last 4 years. This rate is accelerating.  </a:t>
            </a:r>
          </a:p>
          <a:p>
            <a:pPr algn="ctr"/>
            <a:r>
              <a:rPr lang="en-US" sz="3600" dirty="0" smtClean="0">
                <a:solidFill>
                  <a:schemeClr val="bg1"/>
                </a:solidFill>
              </a:rPr>
              <a:t>PC (USA) has gone from </a:t>
            </a:r>
            <a:r>
              <a:rPr lang="en-US" sz="3600" dirty="0" err="1" smtClean="0">
                <a:solidFill>
                  <a:schemeClr val="bg1"/>
                </a:solidFill>
              </a:rPr>
              <a:t>4.25M</a:t>
            </a:r>
            <a:r>
              <a:rPr lang="en-US" sz="3600" dirty="0" smtClean="0">
                <a:solidFill>
                  <a:schemeClr val="bg1"/>
                </a:solidFill>
              </a:rPr>
              <a:t> members in 1965 to  </a:t>
            </a:r>
            <a:r>
              <a:rPr lang="en-US" sz="3600" dirty="0" err="1" smtClean="0">
                <a:solidFill>
                  <a:schemeClr val="bg1"/>
                </a:solidFill>
              </a:rPr>
              <a:t>1.76M</a:t>
            </a:r>
            <a:r>
              <a:rPr lang="en-US" sz="3600" dirty="0" smtClean="0">
                <a:solidFill>
                  <a:schemeClr val="bg1"/>
                </a:solidFill>
              </a:rPr>
              <a:t> in 2014. Membership has reduced by 10% in last 2 years, ½ of remaining churches have less than 100 members</a:t>
            </a:r>
          </a:p>
        </p:txBody>
      </p:sp>
      <p:sp>
        <p:nvSpPr>
          <p:cNvPr id="3" name="TextBox 2"/>
          <p:cNvSpPr txBox="1"/>
          <p:nvPr/>
        </p:nvSpPr>
        <p:spPr>
          <a:xfrm>
            <a:off x="2057400" y="223179"/>
            <a:ext cx="6629400" cy="1754326"/>
          </a:xfrm>
          <a:prstGeom prst="rect">
            <a:avLst/>
          </a:prstGeom>
          <a:ln w="34925">
            <a:solidFill>
              <a:srgbClr val="00B0F0"/>
            </a:solidFill>
          </a:ln>
        </p:spPr>
        <p:txBody>
          <a:bodyPr wrap="square" rtlCol="0">
            <a:spAutoFit/>
          </a:bodyPr>
          <a:lstStyle/>
          <a:p>
            <a:pPr algn="ctr"/>
            <a:endParaRPr lang="en-US" b="1" i="1" dirty="0" smtClean="0">
              <a:solidFill>
                <a:schemeClr val="bg1"/>
              </a:solidFill>
            </a:endParaRPr>
          </a:p>
          <a:p>
            <a:pPr algn="ctr"/>
            <a:r>
              <a:rPr lang="en-US" sz="3600" b="1" i="1" dirty="0" smtClean="0">
                <a:solidFill>
                  <a:schemeClr val="bg1"/>
                </a:solidFill>
              </a:rPr>
              <a:t>If PC (USA)  is having financial issues, how will that affect </a:t>
            </a:r>
            <a:r>
              <a:rPr lang="en-US" sz="3600" b="1" i="1" dirty="0" err="1" smtClean="0">
                <a:solidFill>
                  <a:schemeClr val="bg1"/>
                </a:solidFill>
              </a:rPr>
              <a:t>FHPC</a:t>
            </a:r>
            <a:r>
              <a:rPr lang="en-US" sz="3600" b="1" i="1" dirty="0" smtClean="0">
                <a:solidFill>
                  <a:schemeClr val="bg1"/>
                </a:solidFill>
              </a:rPr>
              <a:t> ?</a:t>
            </a:r>
          </a:p>
          <a:p>
            <a:pPr algn="ctr"/>
            <a:endParaRPr lang="en-US" b="1" i="1" dirty="0" smtClean="0">
              <a:solidFill>
                <a:schemeClr val="bg1"/>
              </a:solidFill>
            </a:endParaRPr>
          </a:p>
        </p:txBody>
      </p:sp>
    </p:spTree>
    <p:extLst>
      <p:ext uri="{BB962C8B-B14F-4D97-AF65-F5344CB8AC3E}">
        <p14:creationId xmlns:p14="http://schemas.microsoft.com/office/powerpoint/2010/main" val="37259334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799" y="381000"/>
            <a:ext cx="8610601" cy="6019800"/>
          </a:xfrm>
          <a:prstGeom prst="rect">
            <a:avLst/>
          </a:prstGeom>
        </p:spPr>
      </p:pic>
    </p:spTree>
    <p:extLst>
      <p:ext uri="{BB962C8B-B14F-4D97-AF65-F5344CB8AC3E}">
        <p14:creationId xmlns:p14="http://schemas.microsoft.com/office/powerpoint/2010/main" val="16211398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1564" y="2438400"/>
            <a:ext cx="9116291" cy="4247317"/>
          </a:xfrm>
          <a:prstGeom prst="rect">
            <a:avLst/>
          </a:prstGeom>
          <a:noFill/>
        </p:spPr>
        <p:txBody>
          <a:bodyPr wrap="square" rtlCol="0">
            <a:spAutoFit/>
          </a:bodyPr>
          <a:lstStyle/>
          <a:p>
            <a:pPr algn="ctr"/>
            <a:r>
              <a:rPr lang="en-US" sz="5400" dirty="0" smtClean="0">
                <a:solidFill>
                  <a:schemeClr val="bg1"/>
                </a:solidFill>
              </a:rPr>
              <a:t>28 </a:t>
            </a:r>
            <a:r>
              <a:rPr lang="en-US" sz="5400" dirty="0">
                <a:solidFill>
                  <a:schemeClr val="bg1"/>
                </a:solidFill>
              </a:rPr>
              <a:t>of 172 presbyteries now have no paid full-time staff leadership, with many presbytery executives working only part time.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47209" y="212789"/>
            <a:ext cx="1905000" cy="1754326"/>
          </a:xfrm>
          <a:prstGeom prst="rect">
            <a:avLst/>
          </a:prstGeom>
          <a:ln w="34925">
            <a:solidFill>
              <a:srgbClr val="00B0F0"/>
            </a:solidFill>
          </a:ln>
        </p:spPr>
      </p:pic>
    </p:spTree>
    <p:extLst>
      <p:ext uri="{BB962C8B-B14F-4D97-AF65-F5344CB8AC3E}">
        <p14:creationId xmlns:p14="http://schemas.microsoft.com/office/powerpoint/2010/main" val="15815477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6475" y="90910"/>
            <a:ext cx="1049482" cy="1049481"/>
          </a:xfrm>
          <a:prstGeom prst="rect">
            <a:avLst/>
          </a:prstGeom>
          <a:ln w="34925">
            <a:solidFill>
              <a:srgbClr val="00B0F0"/>
            </a:solidFill>
          </a:ln>
        </p:spPr>
      </p:pic>
      <p:sp>
        <p:nvSpPr>
          <p:cNvPr id="5" name="TextBox 4"/>
          <p:cNvSpPr txBox="1"/>
          <p:nvPr/>
        </p:nvSpPr>
        <p:spPr>
          <a:xfrm>
            <a:off x="-6929" y="1183492"/>
            <a:ext cx="9116291" cy="5509200"/>
          </a:xfrm>
          <a:prstGeom prst="rect">
            <a:avLst/>
          </a:prstGeom>
          <a:noFill/>
        </p:spPr>
        <p:txBody>
          <a:bodyPr wrap="square" rtlCol="0">
            <a:spAutoFit/>
          </a:bodyPr>
          <a:lstStyle/>
          <a:p>
            <a:pPr algn="ctr"/>
            <a:r>
              <a:rPr lang="en-US" sz="4400" dirty="0" smtClean="0">
                <a:solidFill>
                  <a:schemeClr val="bg1"/>
                </a:solidFill>
              </a:rPr>
              <a:t>Here </a:t>
            </a:r>
            <a:r>
              <a:rPr lang="en-US" sz="4400" dirty="0">
                <a:solidFill>
                  <a:schemeClr val="bg1"/>
                </a:solidFill>
              </a:rPr>
              <a:t>at home, our Presbytery (Grand Canyon), </a:t>
            </a:r>
            <a:r>
              <a:rPr lang="en-US" sz="4400" dirty="0" err="1">
                <a:solidFill>
                  <a:schemeClr val="bg1"/>
                </a:solidFill>
              </a:rPr>
              <a:t>officed</a:t>
            </a:r>
            <a:r>
              <a:rPr lang="en-US" sz="4400" dirty="0">
                <a:solidFill>
                  <a:schemeClr val="bg1"/>
                </a:solidFill>
              </a:rPr>
              <a:t> in </a:t>
            </a:r>
            <a:r>
              <a:rPr lang="en-US" sz="4400" dirty="0" smtClean="0">
                <a:solidFill>
                  <a:schemeClr val="bg1"/>
                </a:solidFill>
              </a:rPr>
              <a:t>Phoenix</a:t>
            </a:r>
            <a:r>
              <a:rPr lang="en-US" sz="4400" dirty="0">
                <a:solidFill>
                  <a:schemeClr val="bg1"/>
                </a:solidFill>
              </a:rPr>
              <a:t>, shares both a “Presbytery Pastor” (formerly known as the “Presbytery Executive”) and a Stated Clerk with </a:t>
            </a:r>
            <a:r>
              <a:rPr lang="en-US" sz="4400" dirty="0" err="1">
                <a:solidFill>
                  <a:schemeClr val="bg1"/>
                </a:solidFill>
              </a:rPr>
              <a:t>DeChristo</a:t>
            </a:r>
            <a:r>
              <a:rPr lang="en-US" sz="4400" dirty="0">
                <a:solidFill>
                  <a:schemeClr val="bg1"/>
                </a:solidFill>
              </a:rPr>
              <a:t> Presbytery, </a:t>
            </a:r>
            <a:r>
              <a:rPr lang="en-US" sz="4400" dirty="0" err="1">
                <a:solidFill>
                  <a:schemeClr val="bg1"/>
                </a:solidFill>
              </a:rPr>
              <a:t>officed</a:t>
            </a:r>
            <a:r>
              <a:rPr lang="en-US" sz="4400" dirty="0">
                <a:solidFill>
                  <a:schemeClr val="bg1"/>
                </a:solidFill>
              </a:rPr>
              <a:t> in Tucson.  Not </a:t>
            </a:r>
            <a:r>
              <a:rPr lang="en-US" sz="4400" dirty="0" smtClean="0">
                <a:solidFill>
                  <a:schemeClr val="bg1"/>
                </a:solidFill>
              </a:rPr>
              <a:t>even close </a:t>
            </a:r>
            <a:r>
              <a:rPr lang="en-US" sz="4400" dirty="0">
                <a:solidFill>
                  <a:schemeClr val="bg1"/>
                </a:solidFill>
              </a:rPr>
              <a:t>to a good situation in this time when leadership is so critical. </a:t>
            </a:r>
          </a:p>
        </p:txBody>
      </p:sp>
    </p:spTree>
    <p:extLst>
      <p:ext uri="{BB962C8B-B14F-4D97-AF65-F5344CB8AC3E}">
        <p14:creationId xmlns:p14="http://schemas.microsoft.com/office/powerpoint/2010/main" val="16850913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52401"/>
            <a:ext cx="1752600" cy="1744214"/>
          </a:xfrm>
          <a:prstGeom prst="rect">
            <a:avLst/>
          </a:prstGeom>
          <a:ln w="34925">
            <a:solidFill>
              <a:srgbClr val="00B0F0"/>
            </a:solidFill>
          </a:ln>
        </p:spPr>
      </p:pic>
      <p:sp>
        <p:nvSpPr>
          <p:cNvPr id="3" name="TextBox 2"/>
          <p:cNvSpPr txBox="1"/>
          <p:nvPr/>
        </p:nvSpPr>
        <p:spPr>
          <a:xfrm>
            <a:off x="685800" y="2923457"/>
            <a:ext cx="7774371" cy="3785652"/>
          </a:xfrm>
          <a:prstGeom prst="rect">
            <a:avLst/>
          </a:prstGeom>
          <a:noFill/>
        </p:spPr>
        <p:txBody>
          <a:bodyPr wrap="none" rtlCol="0">
            <a:spAutoFit/>
          </a:bodyPr>
          <a:lstStyle/>
          <a:p>
            <a:pPr algn="ctr"/>
            <a:r>
              <a:rPr lang="en-US" sz="8000" b="1" dirty="0">
                <a:gradFill>
                  <a:gsLst>
                    <a:gs pos="0">
                      <a:schemeClr val="bg1"/>
                    </a:gs>
                    <a:gs pos="40000">
                      <a:schemeClr val="bg1">
                        <a:lumMod val="85000"/>
                      </a:schemeClr>
                    </a:gs>
                    <a:gs pos="100000">
                      <a:schemeClr val="bg1">
                        <a:lumMod val="75000"/>
                      </a:schemeClr>
                    </a:gs>
                  </a:gsLst>
                  <a:lin ang="5400000" scaled="0"/>
                </a:gradFill>
                <a:effectLst>
                  <a:reflection blurRad="6350" endPos="0" dir="5400000" sy="-100000" algn="bl" rotWithShape="0"/>
                </a:effectLst>
                <a:latin typeface="+mj-lt"/>
                <a:ea typeface="+mj-ea"/>
                <a:cs typeface="+mj-cs"/>
              </a:rPr>
              <a:t>Let’s </a:t>
            </a:r>
            <a:r>
              <a:rPr lang="en-US" sz="8000" b="1" dirty="0" smtClean="0">
                <a:gradFill>
                  <a:gsLst>
                    <a:gs pos="0">
                      <a:schemeClr val="bg1"/>
                    </a:gs>
                    <a:gs pos="40000">
                      <a:schemeClr val="bg1">
                        <a:lumMod val="85000"/>
                      </a:schemeClr>
                    </a:gs>
                    <a:gs pos="100000">
                      <a:schemeClr val="bg1">
                        <a:lumMod val="75000"/>
                      </a:schemeClr>
                    </a:gs>
                  </a:gsLst>
                  <a:lin ang="5400000" scaled="0"/>
                </a:gradFill>
                <a:effectLst>
                  <a:reflection blurRad="6350" endPos="0" dir="5400000" sy="-100000" algn="bl" rotWithShape="0"/>
                </a:effectLst>
                <a:latin typeface="+mj-lt"/>
                <a:ea typeface="+mj-ea"/>
                <a:cs typeface="+mj-cs"/>
              </a:rPr>
              <a:t>talk about it </a:t>
            </a:r>
          </a:p>
          <a:p>
            <a:pPr algn="ctr"/>
            <a:r>
              <a:rPr lang="en-US" sz="8000" b="1" dirty="0" smtClean="0">
                <a:gradFill>
                  <a:gsLst>
                    <a:gs pos="0">
                      <a:schemeClr val="bg1"/>
                    </a:gs>
                    <a:gs pos="40000">
                      <a:schemeClr val="bg1">
                        <a:lumMod val="85000"/>
                      </a:schemeClr>
                    </a:gs>
                    <a:gs pos="100000">
                      <a:schemeClr val="bg1">
                        <a:lumMod val="75000"/>
                      </a:schemeClr>
                    </a:gs>
                  </a:gsLst>
                  <a:lin ang="5400000" scaled="0"/>
                </a:gradFill>
                <a:effectLst>
                  <a:reflection blurRad="6350" endPos="0" dir="5400000" sy="-100000" algn="bl" rotWithShape="0"/>
                </a:effectLst>
                <a:latin typeface="+mj-lt"/>
                <a:ea typeface="+mj-ea"/>
                <a:cs typeface="+mj-cs"/>
              </a:rPr>
              <a:t>TOGETHER </a:t>
            </a:r>
          </a:p>
          <a:p>
            <a:pPr algn="ctr"/>
            <a:r>
              <a:rPr lang="en-US" sz="8000" b="1" dirty="0">
                <a:gradFill>
                  <a:gsLst>
                    <a:gs pos="0">
                      <a:schemeClr val="bg1"/>
                    </a:gs>
                    <a:gs pos="40000">
                      <a:schemeClr val="bg1">
                        <a:lumMod val="85000"/>
                      </a:schemeClr>
                    </a:gs>
                    <a:gs pos="100000">
                      <a:schemeClr val="bg1">
                        <a:lumMod val="75000"/>
                      </a:schemeClr>
                    </a:gs>
                  </a:gsLst>
                  <a:lin ang="5400000" scaled="0"/>
                </a:gradFill>
                <a:effectLst>
                  <a:reflection blurRad="6350" endPos="0" dir="5400000" sy="-100000" algn="bl" rotWithShape="0"/>
                </a:effectLst>
                <a:latin typeface="+mj-lt"/>
                <a:ea typeface="+mj-ea"/>
                <a:cs typeface="+mj-cs"/>
              </a:rPr>
              <a:t>a</a:t>
            </a:r>
            <a:r>
              <a:rPr lang="en-US" sz="8000" b="1" dirty="0" smtClean="0">
                <a:gradFill>
                  <a:gsLst>
                    <a:gs pos="0">
                      <a:schemeClr val="bg1"/>
                    </a:gs>
                    <a:gs pos="40000">
                      <a:schemeClr val="bg1">
                        <a:lumMod val="85000"/>
                      </a:schemeClr>
                    </a:gs>
                    <a:gs pos="100000">
                      <a:schemeClr val="bg1">
                        <a:lumMod val="75000"/>
                      </a:schemeClr>
                    </a:gs>
                  </a:gsLst>
                  <a:lin ang="5400000" scaled="0"/>
                </a:gradFill>
                <a:effectLst>
                  <a:reflection blurRad="6350" endPos="0" dir="5400000" sy="-100000" algn="bl" rotWithShape="0"/>
                </a:effectLst>
                <a:latin typeface="+mj-lt"/>
                <a:ea typeface="+mj-ea"/>
                <a:cs typeface="+mj-cs"/>
              </a:rPr>
              <a:t>s a FAMILY</a:t>
            </a:r>
            <a:endParaRPr lang="en-US" sz="8000" b="1" dirty="0">
              <a:gradFill>
                <a:gsLst>
                  <a:gs pos="0">
                    <a:schemeClr val="bg1"/>
                  </a:gs>
                  <a:gs pos="40000">
                    <a:schemeClr val="bg1">
                      <a:lumMod val="85000"/>
                    </a:schemeClr>
                  </a:gs>
                  <a:gs pos="100000">
                    <a:schemeClr val="bg1">
                      <a:lumMod val="75000"/>
                    </a:schemeClr>
                  </a:gs>
                </a:gsLst>
                <a:lin ang="5400000" scaled="0"/>
              </a:gradFill>
              <a:effectLst>
                <a:reflection blurRad="6350" endPos="0" dir="5400000" sy="-100000" algn="bl" rotWithShape="0"/>
              </a:effectLst>
              <a:latin typeface="+mj-lt"/>
              <a:ea typeface="+mj-ea"/>
              <a:cs typeface="+mj-cs"/>
            </a:endParaRPr>
          </a:p>
        </p:txBody>
      </p:sp>
      <p:sp>
        <p:nvSpPr>
          <p:cNvPr id="6" name="TextBox 5"/>
          <p:cNvSpPr txBox="1"/>
          <p:nvPr/>
        </p:nvSpPr>
        <p:spPr>
          <a:xfrm>
            <a:off x="2765439" y="152401"/>
            <a:ext cx="3615092" cy="3046988"/>
          </a:xfrm>
          <a:prstGeom prst="rect">
            <a:avLst/>
          </a:prstGeom>
          <a:noFill/>
        </p:spPr>
        <p:txBody>
          <a:bodyPr wrap="none" rtlCol="0">
            <a:spAutoFit/>
          </a:bodyPr>
          <a:lstStyle>
            <a:defPPr>
              <a:defRPr lang="en-US"/>
            </a:defPPr>
            <a:lvl1pPr>
              <a:defRPr sz="8000" i="1" u="dbl">
                <a:solidFill>
                  <a:schemeClr val="bg1"/>
                </a:solidFill>
                <a:latin typeface="Abyssinica SIL" panose="02000603020000020004" pitchFamily="2" charset="0"/>
              </a:defRPr>
            </a:lvl1pPr>
          </a:lstStyle>
          <a:p>
            <a:r>
              <a:rPr lang="en-US" sz="9600" dirty="0"/>
              <a:t>Do we have </a:t>
            </a:r>
            <a:endParaRPr lang="en-US" sz="9600" dirty="0" smtClean="0"/>
          </a:p>
          <a:p>
            <a:r>
              <a:rPr lang="en-US" sz="9600" dirty="0" smtClean="0"/>
              <a:t>a </a:t>
            </a:r>
            <a:r>
              <a:rPr lang="en-US" sz="9600" dirty="0"/>
              <a:t>problem?</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6600" y="177074"/>
            <a:ext cx="1752600" cy="1748127"/>
          </a:xfrm>
          <a:prstGeom prst="rect">
            <a:avLst/>
          </a:prstGeom>
          <a:ln w="34925">
            <a:solidFill>
              <a:srgbClr val="00B0F0"/>
            </a:solidFill>
          </a:ln>
        </p:spPr>
      </p:pic>
    </p:spTree>
    <p:extLst>
      <p:ext uri="{BB962C8B-B14F-4D97-AF65-F5344CB8AC3E}">
        <p14:creationId xmlns:p14="http://schemas.microsoft.com/office/powerpoint/2010/main" val="42471868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52400"/>
            <a:ext cx="1905000" cy="1895885"/>
          </a:xfrm>
          <a:prstGeom prst="rect">
            <a:avLst/>
          </a:prstGeom>
          <a:ln w="34925">
            <a:solidFill>
              <a:srgbClr val="00B0F0"/>
            </a:solidFill>
          </a:ln>
        </p:spPr>
      </p:pic>
      <p:sp>
        <p:nvSpPr>
          <p:cNvPr id="4" name="TextBox 3"/>
          <p:cNvSpPr txBox="1"/>
          <p:nvPr/>
        </p:nvSpPr>
        <p:spPr>
          <a:xfrm>
            <a:off x="2514600" y="315512"/>
            <a:ext cx="4785284" cy="1569660"/>
          </a:xfrm>
          <a:prstGeom prst="rect">
            <a:avLst/>
          </a:prstGeom>
          <a:noFill/>
        </p:spPr>
        <p:txBody>
          <a:bodyPr wrap="none" rtlCol="0">
            <a:spAutoFit/>
          </a:bodyPr>
          <a:lstStyle>
            <a:defPPr>
              <a:defRPr lang="en-US"/>
            </a:defPPr>
            <a:lvl1pPr>
              <a:defRPr sz="9600" i="1" u="dbl">
                <a:solidFill>
                  <a:schemeClr val="bg1"/>
                </a:solidFill>
                <a:latin typeface="Abyssinica SIL" panose="02000603020000020004" pitchFamily="2" charset="0"/>
              </a:defRPr>
            </a:lvl1pPr>
          </a:lstStyle>
          <a:p>
            <a:r>
              <a:rPr lang="en-US" dirty="0"/>
              <a:t>Calls us to </a:t>
            </a:r>
            <a:r>
              <a:rPr lang="en-US" dirty="0" smtClean="0"/>
              <a:t>act</a:t>
            </a:r>
            <a:endParaRPr lang="en-US" dirty="0"/>
          </a:p>
        </p:txBody>
      </p:sp>
      <p:sp>
        <p:nvSpPr>
          <p:cNvPr id="5" name="TextBox 4"/>
          <p:cNvSpPr txBox="1"/>
          <p:nvPr/>
        </p:nvSpPr>
        <p:spPr>
          <a:xfrm>
            <a:off x="346364" y="2209800"/>
            <a:ext cx="8534400" cy="4985980"/>
          </a:xfrm>
          <a:prstGeom prst="rect">
            <a:avLst/>
          </a:prstGeom>
          <a:noFill/>
        </p:spPr>
        <p:txBody>
          <a:bodyPr wrap="square" rtlCol="0">
            <a:spAutoFit/>
          </a:bodyPr>
          <a:lstStyle/>
          <a:p>
            <a:pPr algn="ctr"/>
            <a:r>
              <a:rPr lang="en-US" sz="3600" b="1" i="1" dirty="0" smtClean="0">
                <a:solidFill>
                  <a:schemeClr val="bg1"/>
                </a:solidFill>
              </a:rPr>
              <a:t>We must no longer be children, tossed to and fro and blown about by every wind of doctrine, by people’s trickery, by their craftiness in deceitful scheming.  But speaking the truth in love, we must grow up in every way into him who is the head, into Christ.</a:t>
            </a:r>
          </a:p>
          <a:p>
            <a:pPr algn="ctr"/>
            <a:r>
              <a:rPr lang="en-US" sz="3300" b="1" i="1" dirty="0" smtClean="0">
                <a:solidFill>
                  <a:schemeClr val="bg1"/>
                </a:solidFill>
              </a:rPr>
              <a:t>						</a:t>
            </a:r>
            <a:r>
              <a:rPr lang="en-US" sz="2000" dirty="0" smtClean="0">
                <a:solidFill>
                  <a:schemeClr val="bg1"/>
                </a:solidFill>
              </a:rPr>
              <a:t>Ephesians </a:t>
            </a:r>
            <a:r>
              <a:rPr lang="en-US" sz="2000" dirty="0">
                <a:solidFill>
                  <a:schemeClr val="bg1"/>
                </a:solidFill>
              </a:rPr>
              <a:t>4:14-15</a:t>
            </a:r>
          </a:p>
          <a:p>
            <a:endParaRPr lang="en-US" sz="3300" b="1" i="1" dirty="0" smtClean="0">
              <a:solidFill>
                <a:schemeClr val="tx2"/>
              </a:solidFill>
            </a:endParaRPr>
          </a:p>
        </p:txBody>
      </p:sp>
    </p:spTree>
    <p:extLst>
      <p:ext uri="{BB962C8B-B14F-4D97-AF65-F5344CB8AC3E}">
        <p14:creationId xmlns:p14="http://schemas.microsoft.com/office/powerpoint/2010/main" val="31455370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52400"/>
            <a:ext cx="1905000" cy="1895885"/>
          </a:xfrm>
          <a:prstGeom prst="rect">
            <a:avLst/>
          </a:prstGeom>
          <a:ln w="34925">
            <a:solidFill>
              <a:srgbClr val="00B0F0"/>
            </a:solidFill>
          </a:ln>
        </p:spPr>
      </p:pic>
      <p:sp>
        <p:nvSpPr>
          <p:cNvPr id="4" name="TextBox 3"/>
          <p:cNvSpPr txBox="1"/>
          <p:nvPr/>
        </p:nvSpPr>
        <p:spPr>
          <a:xfrm>
            <a:off x="2667000" y="315512"/>
            <a:ext cx="5089855" cy="1569660"/>
          </a:xfrm>
          <a:prstGeom prst="rect">
            <a:avLst/>
          </a:prstGeom>
          <a:noFill/>
        </p:spPr>
        <p:txBody>
          <a:bodyPr wrap="none" rtlCol="0">
            <a:spAutoFit/>
          </a:bodyPr>
          <a:lstStyle>
            <a:defPPr>
              <a:defRPr lang="en-US"/>
            </a:defPPr>
            <a:lvl1pPr>
              <a:defRPr sz="9600" i="1" u="dbl">
                <a:solidFill>
                  <a:schemeClr val="bg1"/>
                </a:solidFill>
                <a:latin typeface="Abyssinica SIL" panose="02000603020000020004" pitchFamily="2" charset="0"/>
              </a:defRPr>
            </a:lvl1pPr>
          </a:lstStyle>
          <a:p>
            <a:r>
              <a:rPr lang="en-US" dirty="0"/>
              <a:t>And to </a:t>
            </a:r>
            <a:r>
              <a:rPr lang="en-US" dirty="0" smtClean="0"/>
              <a:t>interact</a:t>
            </a:r>
            <a:endParaRPr lang="en-US" dirty="0"/>
          </a:p>
        </p:txBody>
      </p:sp>
      <p:sp>
        <p:nvSpPr>
          <p:cNvPr id="5" name="TextBox 4"/>
          <p:cNvSpPr txBox="1"/>
          <p:nvPr/>
        </p:nvSpPr>
        <p:spPr>
          <a:xfrm>
            <a:off x="428502" y="2438400"/>
            <a:ext cx="8534400" cy="3924151"/>
          </a:xfrm>
          <a:prstGeom prst="rect">
            <a:avLst/>
          </a:prstGeom>
          <a:noFill/>
        </p:spPr>
        <p:txBody>
          <a:bodyPr wrap="square" rtlCol="0">
            <a:spAutoFit/>
          </a:bodyPr>
          <a:lstStyle/>
          <a:p>
            <a:r>
              <a:rPr lang="en-US" sz="3600" b="1" i="1" dirty="0" smtClean="0">
                <a:solidFill>
                  <a:schemeClr val="bg1"/>
                </a:solidFill>
              </a:rPr>
              <a:t>I therefore. . . beg you to lead a life worthy of the calling to which you have been called, with all humility and gentleness, with patience, bearing with one another in love, making every effort to maintain the unity of the Spirit in the bond of peace.</a:t>
            </a:r>
            <a:r>
              <a:rPr lang="en-US" sz="3300" b="1" i="1" dirty="0" smtClean="0">
                <a:solidFill>
                  <a:schemeClr val="bg1"/>
                </a:solidFill>
              </a:rPr>
              <a:t>					</a:t>
            </a:r>
            <a:r>
              <a:rPr lang="en-US" sz="2000" dirty="0" smtClean="0">
                <a:solidFill>
                  <a:schemeClr val="bg1"/>
                </a:solidFill>
              </a:rPr>
              <a:t>Ephesians 4:1-3</a:t>
            </a:r>
            <a:endParaRPr lang="en-US" sz="2000" dirty="0">
              <a:solidFill>
                <a:schemeClr val="bg1"/>
              </a:solidFill>
            </a:endParaRPr>
          </a:p>
        </p:txBody>
      </p:sp>
    </p:spTree>
    <p:extLst>
      <p:ext uri="{BB962C8B-B14F-4D97-AF65-F5344CB8AC3E}">
        <p14:creationId xmlns:p14="http://schemas.microsoft.com/office/powerpoint/2010/main" val="38401357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42218"/>
            <a:ext cx="1905000" cy="1895885"/>
          </a:xfrm>
          <a:prstGeom prst="rect">
            <a:avLst/>
          </a:prstGeom>
          <a:ln w="34925">
            <a:solidFill>
              <a:srgbClr val="00B0F0"/>
            </a:solidFill>
          </a:ln>
        </p:spPr>
      </p:pic>
      <p:sp>
        <p:nvSpPr>
          <p:cNvPr id="4" name="TextBox 3"/>
          <p:cNvSpPr txBox="1"/>
          <p:nvPr/>
        </p:nvSpPr>
        <p:spPr>
          <a:xfrm>
            <a:off x="2057400" y="428440"/>
            <a:ext cx="6898042" cy="1323439"/>
          </a:xfrm>
          <a:prstGeom prst="rect">
            <a:avLst/>
          </a:prstGeom>
          <a:noFill/>
        </p:spPr>
        <p:txBody>
          <a:bodyPr wrap="none" rtlCol="0">
            <a:spAutoFit/>
          </a:bodyPr>
          <a:lstStyle>
            <a:defPPr>
              <a:defRPr lang="en-US"/>
            </a:defPPr>
            <a:lvl1pPr>
              <a:defRPr sz="9600" i="1" u="dbl">
                <a:solidFill>
                  <a:schemeClr val="bg1"/>
                </a:solidFill>
                <a:latin typeface="Abyssinica SIL" panose="02000603020000020004" pitchFamily="2" charset="0"/>
              </a:defRPr>
            </a:lvl1pPr>
          </a:lstStyle>
          <a:p>
            <a:r>
              <a:rPr lang="en-US" sz="8000" dirty="0"/>
              <a:t>Speaking the truth in love </a:t>
            </a:r>
            <a:r>
              <a:rPr lang="en-US" sz="8000" dirty="0" smtClean="0"/>
              <a:t> </a:t>
            </a:r>
            <a:endParaRPr lang="en-US" sz="8000" dirty="0"/>
          </a:p>
        </p:txBody>
      </p:sp>
      <p:sp>
        <p:nvSpPr>
          <p:cNvPr id="5" name="TextBox 4"/>
          <p:cNvSpPr txBox="1"/>
          <p:nvPr/>
        </p:nvSpPr>
        <p:spPr>
          <a:xfrm>
            <a:off x="2286000" y="2819400"/>
            <a:ext cx="6858000" cy="3046988"/>
          </a:xfrm>
          <a:prstGeom prst="rect">
            <a:avLst/>
          </a:prstGeom>
          <a:noFill/>
        </p:spPr>
        <p:txBody>
          <a:bodyPr wrap="square" rtlCol="0">
            <a:spAutoFit/>
          </a:bodyPr>
          <a:lstStyle/>
          <a:p>
            <a:pPr marL="571500" indent="-571500">
              <a:buFont typeface="Wingdings" panose="05000000000000000000" pitchFamily="2" charset="2"/>
              <a:buChar char="v"/>
            </a:pPr>
            <a:r>
              <a:rPr lang="en-US" sz="4800" b="1" i="1" dirty="0" smtClean="0">
                <a:solidFill>
                  <a:schemeClr val="bg1"/>
                </a:solidFill>
              </a:rPr>
              <a:t>Be Prayerful. . . </a:t>
            </a:r>
          </a:p>
          <a:p>
            <a:pPr marL="571500" indent="-571500">
              <a:buFont typeface="Wingdings" panose="05000000000000000000" pitchFamily="2" charset="2"/>
              <a:buChar char="v"/>
            </a:pPr>
            <a:r>
              <a:rPr lang="en-US" sz="4800" b="1" i="1" dirty="0" smtClean="0">
                <a:solidFill>
                  <a:schemeClr val="bg1"/>
                </a:solidFill>
              </a:rPr>
              <a:t>Be Thoughtful. . . </a:t>
            </a:r>
          </a:p>
          <a:p>
            <a:pPr marL="571500" indent="-571500">
              <a:buFont typeface="Wingdings" panose="05000000000000000000" pitchFamily="2" charset="2"/>
              <a:buChar char="v"/>
            </a:pPr>
            <a:r>
              <a:rPr lang="en-US" sz="4800" b="1" i="1" dirty="0" smtClean="0">
                <a:solidFill>
                  <a:schemeClr val="bg1"/>
                </a:solidFill>
              </a:rPr>
              <a:t>Be Respectful. . .</a:t>
            </a:r>
          </a:p>
          <a:p>
            <a:pPr marL="571500" indent="-571500">
              <a:buFont typeface="Wingdings" panose="05000000000000000000" pitchFamily="2" charset="2"/>
              <a:buChar char="v"/>
            </a:pPr>
            <a:r>
              <a:rPr lang="en-US" sz="4800" b="1" i="1" dirty="0" smtClean="0">
                <a:solidFill>
                  <a:schemeClr val="bg1"/>
                </a:solidFill>
              </a:rPr>
              <a:t>Speak Responsibly. . .</a:t>
            </a:r>
          </a:p>
        </p:txBody>
      </p:sp>
      <p:sp>
        <p:nvSpPr>
          <p:cNvPr id="6" name="TextBox 5"/>
          <p:cNvSpPr txBox="1"/>
          <p:nvPr/>
        </p:nvSpPr>
        <p:spPr>
          <a:xfrm>
            <a:off x="1" y="5715000"/>
            <a:ext cx="8991600" cy="1323439"/>
          </a:xfrm>
          <a:prstGeom prst="rect">
            <a:avLst/>
          </a:prstGeom>
          <a:noFill/>
        </p:spPr>
        <p:txBody>
          <a:bodyPr wrap="square" rtlCol="0">
            <a:spAutoFit/>
          </a:bodyPr>
          <a:lstStyle>
            <a:defPPr>
              <a:defRPr lang="en-US"/>
            </a:defPPr>
            <a:lvl1pPr>
              <a:defRPr sz="8000" i="1" u="dbl">
                <a:solidFill>
                  <a:schemeClr val="bg1"/>
                </a:solidFill>
                <a:latin typeface="Abyssinica SIL" panose="02000603020000020004" pitchFamily="2" charset="0"/>
              </a:defRPr>
            </a:lvl1pPr>
          </a:lstStyle>
          <a:p>
            <a:pPr algn="r"/>
            <a:r>
              <a:rPr lang="en-US" dirty="0"/>
              <a:t>We can do this! </a:t>
            </a:r>
          </a:p>
        </p:txBody>
      </p:sp>
      <p:sp>
        <p:nvSpPr>
          <p:cNvPr id="7" name="TextBox 6"/>
          <p:cNvSpPr txBox="1"/>
          <p:nvPr/>
        </p:nvSpPr>
        <p:spPr>
          <a:xfrm>
            <a:off x="0" y="2069347"/>
            <a:ext cx="9143999" cy="830997"/>
          </a:xfrm>
          <a:prstGeom prst="rect">
            <a:avLst/>
          </a:prstGeom>
          <a:noFill/>
        </p:spPr>
        <p:txBody>
          <a:bodyPr wrap="square" rtlCol="0">
            <a:spAutoFit/>
          </a:bodyPr>
          <a:lstStyle>
            <a:defPPr>
              <a:defRPr lang="en-US"/>
            </a:defPPr>
            <a:lvl1pPr>
              <a:defRPr sz="8000" i="1" u="dbl">
                <a:solidFill>
                  <a:schemeClr val="bg1"/>
                </a:solidFill>
                <a:latin typeface="Abyssinica SIL" panose="02000603020000020004" pitchFamily="2" charset="0"/>
              </a:defRPr>
            </a:lvl1pPr>
          </a:lstStyle>
          <a:p>
            <a:r>
              <a:rPr lang="en-US" sz="4800" i="0" u="none" dirty="0" smtClean="0">
                <a:latin typeface="+mj-lt"/>
              </a:rPr>
              <a:t>Please Remember to</a:t>
            </a:r>
            <a:endParaRPr lang="en-US" sz="4800" i="0" u="none" dirty="0">
              <a:latin typeface="+mj-lt"/>
            </a:endParaRPr>
          </a:p>
        </p:txBody>
      </p:sp>
    </p:spTree>
    <p:extLst>
      <p:ext uri="{BB962C8B-B14F-4D97-AF65-F5344CB8AC3E}">
        <p14:creationId xmlns:p14="http://schemas.microsoft.com/office/powerpoint/2010/main" val="26485747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42218"/>
            <a:ext cx="1905000" cy="1895885"/>
          </a:xfrm>
          <a:prstGeom prst="rect">
            <a:avLst/>
          </a:prstGeom>
          <a:ln w="34925">
            <a:solidFill>
              <a:srgbClr val="00B0F0"/>
            </a:solidFill>
          </a:ln>
        </p:spPr>
      </p:pic>
      <p:sp>
        <p:nvSpPr>
          <p:cNvPr id="3" name="TextBox 2"/>
          <p:cNvSpPr txBox="1"/>
          <p:nvPr/>
        </p:nvSpPr>
        <p:spPr>
          <a:xfrm>
            <a:off x="533400" y="2133600"/>
            <a:ext cx="8305800" cy="4524315"/>
          </a:xfrm>
          <a:prstGeom prst="rect">
            <a:avLst/>
          </a:prstGeom>
          <a:noFill/>
        </p:spPr>
        <p:txBody>
          <a:bodyPr wrap="square" rtlCol="0">
            <a:spAutoFit/>
          </a:bodyPr>
          <a:lstStyle/>
          <a:p>
            <a:pPr marL="571500" indent="-571500">
              <a:buFont typeface="Wingdings" panose="05000000000000000000" pitchFamily="2" charset="2"/>
              <a:buChar char="v"/>
            </a:pPr>
            <a:r>
              <a:rPr lang="en-US" sz="4800" b="1" i="1" dirty="0" smtClean="0">
                <a:solidFill>
                  <a:schemeClr val="bg1"/>
                </a:solidFill>
              </a:rPr>
              <a:t>To </a:t>
            </a:r>
            <a:r>
              <a:rPr lang="en-US" sz="4800" b="1" i="1" dirty="0">
                <a:solidFill>
                  <a:schemeClr val="bg1"/>
                </a:solidFill>
              </a:rPr>
              <a:t>seek our future together as a faithful witness to Jesus Christ.</a:t>
            </a:r>
          </a:p>
          <a:p>
            <a:pPr marL="571500" indent="-571500">
              <a:buFont typeface="Wingdings" panose="05000000000000000000" pitchFamily="2" charset="2"/>
              <a:buChar char="v"/>
            </a:pPr>
            <a:r>
              <a:rPr lang="en-US" sz="4800" b="1" i="1" dirty="0" smtClean="0">
                <a:solidFill>
                  <a:schemeClr val="bg1"/>
                </a:solidFill>
              </a:rPr>
              <a:t>To </a:t>
            </a:r>
            <a:r>
              <a:rPr lang="en-US" sz="4800" b="1" i="1" dirty="0">
                <a:solidFill>
                  <a:schemeClr val="bg1"/>
                </a:solidFill>
              </a:rPr>
              <a:t>remain fully intact as a family of faith – leaving no one behind along the way. </a:t>
            </a:r>
            <a:endParaRPr lang="en-US" sz="4800" b="1" i="1" dirty="0" smtClean="0">
              <a:solidFill>
                <a:schemeClr val="bg1"/>
              </a:solidFill>
            </a:endParaRPr>
          </a:p>
        </p:txBody>
      </p:sp>
      <p:sp>
        <p:nvSpPr>
          <p:cNvPr id="5" name="TextBox 4"/>
          <p:cNvSpPr txBox="1"/>
          <p:nvPr/>
        </p:nvSpPr>
        <p:spPr>
          <a:xfrm>
            <a:off x="2209800" y="489995"/>
            <a:ext cx="6861174" cy="1200329"/>
          </a:xfrm>
          <a:prstGeom prst="rect">
            <a:avLst/>
          </a:prstGeom>
          <a:noFill/>
        </p:spPr>
        <p:txBody>
          <a:bodyPr wrap="none" rtlCol="0">
            <a:spAutoFit/>
          </a:bodyPr>
          <a:lstStyle>
            <a:defPPr>
              <a:defRPr lang="en-US"/>
            </a:defPPr>
            <a:lvl1pPr>
              <a:defRPr sz="8000" i="1" u="dbl">
                <a:solidFill>
                  <a:schemeClr val="bg1"/>
                </a:solidFill>
                <a:latin typeface="Abyssinica SIL" panose="02000603020000020004" pitchFamily="2" charset="0"/>
              </a:defRPr>
            </a:lvl1pPr>
          </a:lstStyle>
          <a:p>
            <a:r>
              <a:rPr lang="en-US" sz="7200" dirty="0" smtClean="0"/>
              <a:t>Our “Goals” for this Process</a:t>
            </a:r>
            <a:endParaRPr lang="en-US" sz="7200" dirty="0"/>
          </a:p>
        </p:txBody>
      </p:sp>
    </p:spTree>
    <p:extLst>
      <p:ext uri="{BB962C8B-B14F-4D97-AF65-F5344CB8AC3E}">
        <p14:creationId xmlns:p14="http://schemas.microsoft.com/office/powerpoint/2010/main" val="1774387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52400"/>
            <a:ext cx="1905000" cy="1895885"/>
          </a:xfrm>
          <a:prstGeom prst="rect">
            <a:avLst/>
          </a:prstGeom>
          <a:ln w="34925">
            <a:solidFill>
              <a:srgbClr val="00B0F0"/>
            </a:solidFill>
          </a:ln>
        </p:spPr>
      </p:pic>
      <p:sp>
        <p:nvSpPr>
          <p:cNvPr id="4" name="TextBox 3"/>
          <p:cNvSpPr txBox="1"/>
          <p:nvPr/>
        </p:nvSpPr>
        <p:spPr>
          <a:xfrm>
            <a:off x="2103120" y="315512"/>
            <a:ext cx="6946727" cy="1578602"/>
          </a:xfrm>
          <a:prstGeom prst="rect">
            <a:avLst/>
          </a:prstGeom>
          <a:noFill/>
        </p:spPr>
        <p:txBody>
          <a:bodyPr wrap="square" rtlCol="0">
            <a:spAutoFit/>
          </a:bodyPr>
          <a:lstStyle>
            <a:defPPr>
              <a:defRPr lang="en-US"/>
            </a:defPPr>
            <a:lvl1pPr>
              <a:defRPr sz="8000" i="1" u="dbl">
                <a:solidFill>
                  <a:schemeClr val="bg1"/>
                </a:solidFill>
                <a:latin typeface="Abyssinica SIL" panose="02000603020000020004" pitchFamily="2" charset="0"/>
              </a:defRPr>
            </a:lvl1pPr>
          </a:lstStyle>
          <a:p>
            <a:r>
              <a:rPr lang="en-US" sz="9600" dirty="0"/>
              <a:t>Do we have a problem?</a:t>
            </a:r>
          </a:p>
        </p:txBody>
      </p:sp>
      <p:sp>
        <p:nvSpPr>
          <p:cNvPr id="5" name="TextBox 4"/>
          <p:cNvSpPr txBox="1"/>
          <p:nvPr/>
        </p:nvSpPr>
        <p:spPr>
          <a:xfrm>
            <a:off x="13447" y="2209800"/>
            <a:ext cx="9144000" cy="4524315"/>
          </a:xfrm>
          <a:prstGeom prst="rect">
            <a:avLst/>
          </a:prstGeom>
          <a:noFill/>
        </p:spPr>
        <p:txBody>
          <a:bodyPr wrap="square" rtlCol="0">
            <a:spAutoFit/>
          </a:bodyPr>
          <a:lstStyle/>
          <a:p>
            <a:pPr algn="ctr"/>
            <a:r>
              <a:rPr lang="en-US" sz="4800" dirty="0" smtClean="0">
                <a:solidFill>
                  <a:schemeClr val="bg1"/>
                </a:solidFill>
              </a:rPr>
              <a:t>A discussion begun in response to </a:t>
            </a:r>
          </a:p>
          <a:p>
            <a:pPr algn="ctr"/>
            <a:r>
              <a:rPr lang="en-US" sz="4800" dirty="0" smtClean="0">
                <a:solidFill>
                  <a:schemeClr val="bg1"/>
                </a:solidFill>
              </a:rPr>
              <a:t>General Assembly </a:t>
            </a:r>
            <a:r>
              <a:rPr lang="en-US" sz="4800" dirty="0">
                <a:solidFill>
                  <a:schemeClr val="bg1"/>
                </a:solidFill>
              </a:rPr>
              <a:t>actions this summer </a:t>
            </a:r>
            <a:r>
              <a:rPr lang="en-US" sz="4800" dirty="0" smtClean="0">
                <a:solidFill>
                  <a:schemeClr val="bg1"/>
                </a:solidFill>
              </a:rPr>
              <a:t>has gradually taken </a:t>
            </a:r>
            <a:r>
              <a:rPr lang="en-US" sz="4800" dirty="0">
                <a:solidFill>
                  <a:schemeClr val="bg1"/>
                </a:solidFill>
              </a:rPr>
              <a:t>on a much larger and more critical </a:t>
            </a:r>
            <a:r>
              <a:rPr lang="en-US" sz="4800" dirty="0" smtClean="0">
                <a:solidFill>
                  <a:schemeClr val="bg1"/>
                </a:solidFill>
              </a:rPr>
              <a:t>dimension regarding the direction of the PC(USA) with regard to:</a:t>
            </a:r>
            <a:endParaRPr lang="en-US" sz="4800" b="1" i="1" dirty="0" smtClean="0">
              <a:solidFill>
                <a:schemeClr val="bg1"/>
              </a:solidFill>
            </a:endParaRPr>
          </a:p>
        </p:txBody>
      </p:sp>
    </p:spTree>
    <p:extLst>
      <p:ext uri="{BB962C8B-B14F-4D97-AF65-F5344CB8AC3E}">
        <p14:creationId xmlns:p14="http://schemas.microsoft.com/office/powerpoint/2010/main" val="24725698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4809" y="304800"/>
            <a:ext cx="1905000" cy="1895885"/>
          </a:xfrm>
          <a:prstGeom prst="rect">
            <a:avLst/>
          </a:prstGeom>
          <a:ln w="34925">
            <a:solidFill>
              <a:srgbClr val="00B0F0"/>
            </a:solidFill>
          </a:ln>
        </p:spPr>
      </p:pic>
      <p:sp>
        <p:nvSpPr>
          <p:cNvPr id="5" name="TextBox 4"/>
          <p:cNvSpPr txBox="1"/>
          <p:nvPr/>
        </p:nvSpPr>
        <p:spPr>
          <a:xfrm>
            <a:off x="180109" y="2362200"/>
            <a:ext cx="8534400" cy="4247317"/>
          </a:xfrm>
          <a:prstGeom prst="rect">
            <a:avLst/>
          </a:prstGeom>
          <a:noFill/>
        </p:spPr>
        <p:txBody>
          <a:bodyPr wrap="square" rtlCol="0">
            <a:spAutoFit/>
          </a:bodyPr>
          <a:lstStyle/>
          <a:p>
            <a:pPr marL="571500" indent="-571500" algn="ctr">
              <a:buFont typeface="Arial" panose="020B0604020202020204" pitchFamily="34" charset="0"/>
              <a:buChar char="•"/>
            </a:pPr>
            <a:r>
              <a:rPr lang="en-US" sz="5400" b="1" i="1" dirty="0" smtClean="0">
                <a:solidFill>
                  <a:schemeClr val="bg1"/>
                </a:solidFill>
              </a:rPr>
              <a:t>Scriptural </a:t>
            </a:r>
            <a:r>
              <a:rPr lang="en-US" sz="5400" b="1" i="1" dirty="0">
                <a:solidFill>
                  <a:schemeClr val="bg1"/>
                </a:solidFill>
              </a:rPr>
              <a:t>values</a:t>
            </a:r>
          </a:p>
          <a:p>
            <a:pPr marL="571500" indent="-571500" algn="ctr">
              <a:buFont typeface="Arial" panose="020B0604020202020204" pitchFamily="34" charset="0"/>
              <a:buChar char="•"/>
            </a:pPr>
            <a:r>
              <a:rPr lang="en-US" sz="5400" b="1" i="1" dirty="0">
                <a:solidFill>
                  <a:schemeClr val="bg1"/>
                </a:solidFill>
              </a:rPr>
              <a:t>Theological focus </a:t>
            </a:r>
          </a:p>
          <a:p>
            <a:pPr marL="571500" indent="-571500" algn="ctr">
              <a:buFont typeface="Arial" panose="020B0604020202020204" pitchFamily="34" charset="0"/>
              <a:buChar char="•"/>
            </a:pPr>
            <a:r>
              <a:rPr lang="en-US" sz="5400" b="1" i="1" dirty="0">
                <a:solidFill>
                  <a:schemeClr val="bg1"/>
                </a:solidFill>
              </a:rPr>
              <a:t>Institutional health</a:t>
            </a:r>
          </a:p>
          <a:p>
            <a:pPr marL="571500" indent="-571500" algn="ctr">
              <a:buFont typeface="Arial" panose="020B0604020202020204" pitchFamily="34" charset="0"/>
              <a:buChar char="•"/>
            </a:pPr>
            <a:r>
              <a:rPr lang="en-US" sz="5400" b="1" i="1" dirty="0">
                <a:solidFill>
                  <a:schemeClr val="bg1"/>
                </a:solidFill>
              </a:rPr>
              <a:t>Economic sustainability</a:t>
            </a:r>
          </a:p>
          <a:p>
            <a:pPr marL="571500" indent="-571500" algn="ctr">
              <a:buFont typeface="Arial" panose="020B0604020202020204" pitchFamily="34" charset="0"/>
              <a:buChar char="•"/>
            </a:pPr>
            <a:r>
              <a:rPr lang="en-US" sz="5400" b="1" i="1" dirty="0">
                <a:solidFill>
                  <a:schemeClr val="bg1"/>
                </a:solidFill>
              </a:rPr>
              <a:t>Political orientation  </a:t>
            </a:r>
          </a:p>
        </p:txBody>
      </p:sp>
    </p:spTree>
    <p:extLst>
      <p:ext uri="{BB962C8B-B14F-4D97-AF65-F5344CB8AC3E}">
        <p14:creationId xmlns:p14="http://schemas.microsoft.com/office/powerpoint/2010/main" val="3616889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52400"/>
            <a:ext cx="1905000" cy="1938992"/>
          </a:xfrm>
          <a:prstGeom prst="rect">
            <a:avLst/>
          </a:prstGeom>
          <a:ln w="34925">
            <a:solidFill>
              <a:srgbClr val="00B0F0"/>
            </a:solidFill>
          </a:ln>
        </p:spPr>
      </p:pic>
      <p:sp>
        <p:nvSpPr>
          <p:cNvPr id="5" name="TextBox 4"/>
          <p:cNvSpPr txBox="1"/>
          <p:nvPr/>
        </p:nvSpPr>
        <p:spPr>
          <a:xfrm>
            <a:off x="0" y="2590800"/>
            <a:ext cx="9144000" cy="3739485"/>
          </a:xfrm>
          <a:prstGeom prst="rect">
            <a:avLst/>
          </a:prstGeom>
          <a:noFill/>
        </p:spPr>
        <p:txBody>
          <a:bodyPr wrap="square" rtlCol="0">
            <a:spAutoFit/>
          </a:bodyPr>
          <a:lstStyle/>
          <a:p>
            <a:pPr marL="571500" indent="-571500" algn="ctr">
              <a:buFont typeface="Wingdings" panose="05000000000000000000" pitchFamily="2" charset="2"/>
              <a:buChar char="v"/>
            </a:pPr>
            <a:r>
              <a:rPr lang="en-US" sz="4400" dirty="0" smtClean="0">
                <a:solidFill>
                  <a:schemeClr val="bg1"/>
                </a:solidFill>
              </a:rPr>
              <a:t>Abridgement of Polity </a:t>
            </a:r>
          </a:p>
          <a:p>
            <a:pPr algn="ctr"/>
            <a:r>
              <a:rPr lang="en-US" sz="4400" dirty="0" smtClean="0">
                <a:solidFill>
                  <a:schemeClr val="bg1"/>
                </a:solidFill>
              </a:rPr>
              <a:t>(Using a shortcut to force new policy</a:t>
            </a:r>
            <a:r>
              <a:rPr lang="en-US" sz="4400" dirty="0" smtClean="0">
                <a:solidFill>
                  <a:schemeClr val="bg1"/>
                </a:solidFill>
              </a:rPr>
              <a:t>)</a:t>
            </a:r>
          </a:p>
          <a:p>
            <a:pPr algn="ctr"/>
            <a:endParaRPr lang="en-US" sz="2800" dirty="0" smtClean="0">
              <a:solidFill>
                <a:schemeClr val="bg1"/>
              </a:solidFill>
            </a:endParaRPr>
          </a:p>
          <a:p>
            <a:pPr marL="571500" indent="-571500" algn="ctr">
              <a:buFont typeface="Wingdings" panose="05000000000000000000" pitchFamily="2" charset="2"/>
              <a:buChar char="v"/>
            </a:pPr>
            <a:r>
              <a:rPr lang="en-US" sz="4400" dirty="0" smtClean="0">
                <a:solidFill>
                  <a:schemeClr val="bg1"/>
                </a:solidFill>
              </a:rPr>
              <a:t>Disregard for Scriptural authority</a:t>
            </a:r>
          </a:p>
          <a:p>
            <a:pPr algn="ctr"/>
            <a:r>
              <a:rPr lang="en-US" sz="4400" dirty="0" smtClean="0">
                <a:solidFill>
                  <a:schemeClr val="bg1"/>
                </a:solidFill>
              </a:rPr>
              <a:t>(Ignoring </a:t>
            </a:r>
            <a:r>
              <a:rPr lang="en-US" sz="4400" dirty="0" smtClean="0">
                <a:solidFill>
                  <a:schemeClr val="bg1"/>
                </a:solidFill>
              </a:rPr>
              <a:t>Biblical </a:t>
            </a:r>
            <a:r>
              <a:rPr lang="en-US" sz="4400" dirty="0" smtClean="0">
                <a:solidFill>
                  <a:schemeClr val="bg1"/>
                </a:solidFill>
              </a:rPr>
              <a:t>direction)</a:t>
            </a:r>
          </a:p>
          <a:p>
            <a:pPr algn="ctr"/>
            <a:endParaRPr lang="en-US" sz="3300" b="1" i="1" dirty="0" smtClean="0">
              <a:solidFill>
                <a:srgbClr val="4E3B30"/>
              </a:solidFill>
            </a:endParaRPr>
          </a:p>
        </p:txBody>
      </p:sp>
      <p:sp>
        <p:nvSpPr>
          <p:cNvPr id="3" name="TextBox 2"/>
          <p:cNvSpPr txBox="1"/>
          <p:nvPr/>
        </p:nvSpPr>
        <p:spPr>
          <a:xfrm>
            <a:off x="2060864" y="152400"/>
            <a:ext cx="6930736" cy="1938992"/>
          </a:xfrm>
          <a:prstGeom prst="rect">
            <a:avLst/>
          </a:prstGeom>
          <a:ln w="34925">
            <a:solidFill>
              <a:srgbClr val="00B0F0"/>
            </a:solidFill>
          </a:ln>
        </p:spPr>
        <p:txBody>
          <a:bodyPr wrap="square" rtlCol="0">
            <a:spAutoFit/>
          </a:bodyPr>
          <a:lstStyle/>
          <a:p>
            <a:pPr algn="ctr"/>
            <a:r>
              <a:rPr lang="en-US" sz="4000" b="1" i="1" dirty="0" smtClean="0">
                <a:solidFill>
                  <a:schemeClr val="bg1"/>
                </a:solidFill>
              </a:rPr>
              <a:t>We started with two key concerns from </a:t>
            </a:r>
            <a:r>
              <a:rPr lang="en-US" sz="4000" b="1" i="1" dirty="0">
                <a:solidFill>
                  <a:schemeClr val="bg1"/>
                </a:solidFill>
              </a:rPr>
              <a:t>General Assembly </a:t>
            </a:r>
            <a:r>
              <a:rPr lang="en-US" sz="4000" b="1" i="1" dirty="0" smtClean="0">
                <a:solidFill>
                  <a:schemeClr val="bg1"/>
                </a:solidFill>
              </a:rPr>
              <a:t>2014 </a:t>
            </a:r>
            <a:endParaRPr lang="en-US" sz="4000" dirty="0">
              <a:solidFill>
                <a:schemeClr val="bg1"/>
              </a:solidFill>
            </a:endParaRPr>
          </a:p>
        </p:txBody>
      </p:sp>
    </p:spTree>
    <p:extLst>
      <p:ext uri="{BB962C8B-B14F-4D97-AF65-F5344CB8AC3E}">
        <p14:creationId xmlns:p14="http://schemas.microsoft.com/office/powerpoint/2010/main" val="39314220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341</TotalTime>
  <Words>912</Words>
  <Application>Microsoft Office PowerPoint</Application>
  <PresentationFormat>On-screen Show (4:3)</PresentationFormat>
  <Paragraphs>107</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Abyssinica SIL</vt:lpstr>
      <vt:lpstr>Arial</vt:lpstr>
      <vt:lpstr>Calibri</vt:lpstr>
      <vt:lpstr>Wingdings</vt:lpstr>
      <vt:lpstr>Office Theme</vt:lpstr>
      <vt:lpstr>   Getting Up to Speed                        our conversation so far. .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Senior Lifestyle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Getting Up to Speed                        our conversation so far. . .  </dc:title>
  <dc:creator>RWaldo</dc:creator>
  <cp:lastModifiedBy>Ronald Waldo</cp:lastModifiedBy>
  <cp:revision>18</cp:revision>
  <dcterms:created xsi:type="dcterms:W3CDTF">2015-02-06T21:53:18Z</dcterms:created>
  <dcterms:modified xsi:type="dcterms:W3CDTF">2015-02-07T07:37:39Z</dcterms:modified>
</cp:coreProperties>
</file>